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58" r:id="rId4"/>
    <p:sldId id="279" r:id="rId5"/>
    <p:sldId id="281" r:id="rId6"/>
    <p:sldId id="280" r:id="rId7"/>
    <p:sldId id="271" r:id="rId8"/>
    <p:sldId id="273" r:id="rId9"/>
    <p:sldId id="277" r:id="rId10"/>
    <p:sldId id="274" r:id="rId11"/>
    <p:sldId id="275" r:id="rId12"/>
    <p:sldId id="278" r:id="rId13"/>
    <p:sldId id="282" r:id="rId14"/>
    <p:sldId id="283" r:id="rId15"/>
    <p:sldId id="284" r:id="rId16"/>
    <p:sldId id="262" r:id="rId17"/>
    <p:sldId id="263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64" r:id="rId31"/>
    <p:sldId id="265" r:id="rId32"/>
    <p:sldId id="297" r:id="rId33"/>
    <p:sldId id="298" r:id="rId34"/>
    <p:sldId id="302" r:id="rId35"/>
    <p:sldId id="299" r:id="rId36"/>
    <p:sldId id="300" r:id="rId37"/>
    <p:sldId id="303" r:id="rId38"/>
    <p:sldId id="305" r:id="rId39"/>
    <p:sldId id="306" r:id="rId40"/>
    <p:sldId id="307" r:id="rId41"/>
    <p:sldId id="309" r:id="rId42"/>
    <p:sldId id="308" r:id="rId43"/>
    <p:sldId id="266" r:id="rId44"/>
    <p:sldId id="267" r:id="rId45"/>
    <p:sldId id="268" r:id="rId46"/>
    <p:sldId id="269" r:id="rId47"/>
    <p:sldId id="311" r:id="rId48"/>
    <p:sldId id="310" r:id="rId49"/>
    <p:sldId id="313" r:id="rId50"/>
    <p:sldId id="314" r:id="rId51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63" autoAdjust="0"/>
    <p:restoredTop sz="93323"/>
  </p:normalViewPr>
  <p:slideViewPr>
    <p:cSldViewPr snapToGrid="0">
      <p:cViewPr varScale="1">
        <p:scale>
          <a:sx n="101" d="100"/>
          <a:sy n="101" d="100"/>
        </p:scale>
        <p:origin x="1040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5AC86-FA52-4BA8-B0F8-BBF8B37B3D1F}" type="datetimeFigureOut">
              <a:rPr lang="zh-TW" altLang="en-US" smtClean="0"/>
              <a:t>2022/3/17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9DF36F-C61E-4B14-B3B4-CE02A03BAF1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3639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" altLang="zh-TW" dirty="0"/>
              <a:t>It implicitly assumes that all the learned hierarchical and </a:t>
            </a:r>
            <a:r>
              <a:rPr kumimoji="1" lang="en" altLang="zh-TW" dirty="0" err="1"/>
              <a:t>layerwise</a:t>
            </a:r>
            <a:r>
              <a:rPr kumimoji="1" lang="en" altLang="zh-TW" dirty="0"/>
              <a:t> features are identical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581428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18334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314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50291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788259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294465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TW" dirty="0"/>
              <a:t>X is a continuous relaxation of Z, each entry in X takes a continuous value in [0,1]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995523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441413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77369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47876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29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37674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kumimoji="1" lang="en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42136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9217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zh-TW" dirty="0"/>
              <a:t>the search space is represented with a set of one-hot random variables from a fully factorizable joint distribution, multiplied as a mask to select operations in the graph </a:t>
            </a:r>
          </a:p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04551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24500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" altLang="zh-TW" dirty="0"/>
              <a:t>Impose additional regularization among different tasks</a:t>
            </a:r>
          </a:p>
          <a:p>
            <a:pPr lvl="0"/>
            <a:r>
              <a:rPr lang="en" altLang="zh-TW" dirty="0"/>
              <a:t>Produce implicit data augmentation on labels </a:t>
            </a:r>
          </a:p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75046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TW" dirty="0"/>
              <a:t>The search space is independent of different task combinations</a:t>
            </a:r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1134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TW" dirty="0"/>
              <a:t>Assuming A and B share the same input</a:t>
            </a:r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34837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9957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F1DC4CC-582E-4354-B377-DA082C712C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703E9225-99A5-48C0-9377-E86DE17F94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B24989B-0BD4-48F2-B557-F95E90D5E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88FED-1376-4189-BE91-7CA28C04AABA}" type="datetime1">
              <a:rPr lang="zh-TW" altLang="en-US" smtClean="0"/>
              <a:t>2022/3/17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F1C9C3A-488D-4A5B-8CE7-6FEAC7384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FA68529-22C5-44BB-B2BC-EE125740C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1204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6D1827-CE0E-4114-B1D2-270D18688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18C0746-2D48-468D-9A80-79D70410B3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03E1549-AA86-4F0B-A8C7-7D804D340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62AB8-BEB2-4C00-9A11-78A4351EDE39}" type="datetime1">
              <a:rPr lang="zh-TW" altLang="en-US" smtClean="0"/>
              <a:t>2022/3/17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2DA797D-1E6B-4F12-844D-1CA81D50C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2EAEA3C-B74E-40BE-A28E-707C3EAC8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87242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0A8FFF6B-4233-421A-9F05-C2AF9CB434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0165E730-E49B-4D33-886C-476C82B087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6FC4516-3250-40DA-B367-CE01F7257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EDCC5-19ED-40B1-8C16-B20B300FF6B5}" type="datetime1">
              <a:rPr lang="zh-TW" altLang="en-US" smtClean="0"/>
              <a:t>2022/3/17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661C56A-7F90-4484-941C-463D78698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31E7A92-B5A7-4382-B68F-16630857D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825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56C9DEA-D005-4240-8BF1-77D92295D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D7A237E-0FD2-4402-8C72-C7B00C0FDD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5279DFC-FD08-4556-82AD-B50700375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9638C-B1D4-48C0-914A-31F69583B358}" type="datetime1">
              <a:rPr lang="zh-TW" altLang="en-US" smtClean="0"/>
              <a:t>2022/3/17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CA54C92-9A29-4B8C-B381-46A34870A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492B54B-9629-4044-B639-598142525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3969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49C7A31-F356-4DD9-82F2-2605A48E8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C0835B8-CA5E-49EE-A945-6E0242658E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44A32D4-AD0D-4C62-8714-5365249B6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706B2-EDEC-4840-8147-6D97296A76D5}" type="datetime1">
              <a:rPr lang="zh-TW" altLang="en-US" smtClean="0"/>
              <a:t>2022/3/17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2C1B8DD-08E6-4D5E-8D64-8514D6A32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6F62068-9170-4C4B-990A-CAA5BBC6B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0799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DE6C22-7440-4DDC-AD17-470F38F9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191AF8A-35F4-471F-B81F-3413E40B9E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546F8245-632B-4777-8A53-D837E59CA6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58B99ED-4FB1-4716-8D33-B9F064FF4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9C3E-28D5-43CE-AFA4-3BC8083FE243}" type="datetime1">
              <a:rPr lang="zh-TW" altLang="en-US" smtClean="0"/>
              <a:t>2022/3/17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607A162-8C3A-4FA9-97FA-C304F9C74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4D7F607-D4CE-4B2A-A82C-6B3500C7F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487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B066CDE-C029-442B-9D99-3E1DB714B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D98C5A6-D704-46EE-9A20-207339669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BDAD9BFE-8EDD-4F36-A98B-B312774DAA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980AC8D-1309-4554-95ED-D98A13DDA9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25E199A-A219-42C6-87AD-E349E2C129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A657E246-9531-493E-85BB-FD3525701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C7543-7902-49C1-A6D9-2664EB64E450}" type="datetime1">
              <a:rPr lang="zh-TW" altLang="en-US" smtClean="0"/>
              <a:t>2022/3/17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A064FBC2-C91E-499C-8962-ED7C8F64F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B99056FC-8EC1-4B2B-AFE9-7F1CC35AF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36391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EF119CC-3755-41E0-9D9E-E8F7DDACD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E24FC98-32A4-4EA6-8ACA-A75202502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586DA-D27D-449A-9E7E-8EBFAD74A8A9}" type="datetime1">
              <a:rPr lang="zh-TW" altLang="en-US" smtClean="0"/>
              <a:t>2022/3/17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BEB9D35E-E580-4016-90D9-CDA47476E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11404645-7A57-4E9B-A51A-65B0D0638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07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930C6858-DA21-4C1D-8C8B-50F3034D3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6041-5DC1-4CF2-B914-3AD803A2B4D9}" type="datetime1">
              <a:rPr lang="zh-TW" altLang="en-US" smtClean="0"/>
              <a:t>2022/3/17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1A946E44-4E38-4DBE-8408-8F75BA4E4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96C9E97-02CA-4747-B719-56A5D8602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5647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72D6C6-9705-4533-8102-725E06425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ED13C84-16B3-47DC-B60A-D920F34704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1DA1AB1-2A16-4887-997D-8F7DD6800C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CA401559-C0C9-43BD-9805-315E8DAB0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6AA1F-C5E4-4A05-8C0F-90EB264B9E49}" type="datetime1">
              <a:rPr lang="zh-TW" altLang="en-US" smtClean="0"/>
              <a:t>2022/3/17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B51EDB0-EDDF-4B4F-8FAC-9B253E39D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E2E5646-3C5A-40A2-AD18-AE02DCA55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8443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7144A8E-F83E-405F-B799-8C8555704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2ABCBAB-0C57-48E4-BDE2-9F9B844DD9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94361372-C212-4621-9EAB-1CA33CB62C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CBD8F8C5-77B6-4771-8717-89432C20E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2AAE8-417B-4936-8EB4-1BCD3660035B}" type="datetime1">
              <a:rPr lang="zh-TW" altLang="en-US" smtClean="0"/>
              <a:t>2022/3/17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30A84CA6-F35F-46B5-B353-8397F5BE6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8EA3F94-ECE6-4C0C-BC16-61A6079F6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90792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909A3B65-2951-43CE-9C50-E30157316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7A4752B-8BCA-4EBF-A295-1E29B3C8F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A609D01-CB51-49B3-844C-88413B430E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72011-3CCD-4A3F-B7EB-C57EA9E9B8E5}" type="datetime1">
              <a:rPr lang="zh-TW" altLang="en-US" smtClean="0"/>
              <a:t>2022/3/17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1B75B4F-082F-415C-9D0E-67872957B4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AD51B03-0D17-4CED-9413-F9FC6B502D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5708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medium.com/ai-academy-taiwan/&#25552;&#29001;&#20877;&#25552;&#29001;&#28611;&#32302;&#20877;&#28611;&#32302;-neural-architecture-search-&#20171;&#32057;-ef366ffdc818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um.com/ai-academy-taiwan/&#25552;&#29001;&#20877;&#25552;&#29001;&#28611;&#32302;&#20877;&#28611;&#32302;-neural-architecture-search-&#20171;&#32057;-ef366ffdc818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82DD908-6BD3-49DA-888A-DD018D104A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7169" y="211015"/>
            <a:ext cx="10597662" cy="3496121"/>
          </a:xfrm>
        </p:spPr>
        <p:txBody>
          <a:bodyPr>
            <a:noAutofit/>
          </a:bodyPr>
          <a:lstStyle/>
          <a:p>
            <a:r>
              <a:rPr lang="en" altLang="zh-TW" sz="4800" dirty="0"/>
              <a:t>MTL-NAS:</a:t>
            </a:r>
            <a:br>
              <a:rPr lang="en" altLang="zh-TW" sz="4800" dirty="0"/>
            </a:br>
            <a:r>
              <a:rPr lang="en" altLang="zh-TW" sz="4800" dirty="0"/>
              <a:t>Task-Agnostic Neural Architecture Search towards </a:t>
            </a:r>
            <a:br>
              <a:rPr lang="en" altLang="zh-TW" sz="4800" dirty="0"/>
            </a:br>
            <a:r>
              <a:rPr lang="en" altLang="zh-TW" sz="4800" dirty="0"/>
              <a:t>General-Purpose Multi-Task Learning</a:t>
            </a:r>
            <a:endParaRPr lang="zh-TW" altLang="en-US" sz="4800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80B4B9CA-DFE2-4BAC-A0C3-FC3B9C199A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70978"/>
            <a:ext cx="9144000" cy="2412591"/>
          </a:xfrm>
        </p:spPr>
        <p:txBody>
          <a:bodyPr>
            <a:normAutofit/>
          </a:bodyPr>
          <a:lstStyle/>
          <a:p>
            <a:r>
              <a:rPr lang="en-US" altLang="zh-TW" sz="1800" b="0" i="0" u="none" strike="noStrike" baseline="0" dirty="0">
                <a:latin typeface="CMR10"/>
              </a:rPr>
              <a:t>Yuan Gao</a:t>
            </a:r>
            <a:r>
              <a:rPr lang="en-US" altLang="zh-TW" sz="1800" b="0" i="0" u="none" strike="noStrike" baseline="30000" dirty="0">
                <a:latin typeface="CMR7"/>
              </a:rPr>
              <a:t>1</a:t>
            </a:r>
            <a:r>
              <a:rPr lang="en-US" altLang="zh-TW" sz="1800" b="0" i="0" u="none" strike="noStrike" baseline="0" dirty="0">
                <a:latin typeface="CMR10"/>
              </a:rPr>
              <a:t>, </a:t>
            </a:r>
            <a:r>
              <a:rPr lang="en-US" altLang="zh-TW" sz="1800" dirty="0" err="1">
                <a:latin typeface="CMR10"/>
              </a:rPr>
              <a:t>Haoping</a:t>
            </a:r>
            <a:r>
              <a:rPr lang="en-US" altLang="zh-TW" sz="1800" dirty="0">
                <a:latin typeface="CMR10"/>
              </a:rPr>
              <a:t> Bai</a:t>
            </a:r>
            <a:r>
              <a:rPr lang="en-US" altLang="zh-TW" sz="1800" baseline="30000" dirty="0">
                <a:latin typeface="CMR7"/>
              </a:rPr>
              <a:t>2</a:t>
            </a:r>
            <a:r>
              <a:rPr lang="en-US" altLang="zh-TW" sz="1800" b="0" i="0" u="none" strike="noStrike" baseline="0" dirty="0">
                <a:latin typeface="CMR10"/>
              </a:rPr>
              <a:t>, </a:t>
            </a:r>
            <a:r>
              <a:rPr lang="en-US" altLang="zh-TW" sz="1800" b="0" i="0" u="none" strike="noStrike" baseline="0" dirty="0" err="1">
                <a:latin typeface="CMR10"/>
              </a:rPr>
              <a:t>Zequn</a:t>
            </a:r>
            <a:r>
              <a:rPr lang="en-US" altLang="zh-TW" sz="1800" b="0" i="0" u="none" strike="noStrike" baseline="0" dirty="0">
                <a:latin typeface="CMR10"/>
              </a:rPr>
              <a:t> </a:t>
            </a:r>
            <a:r>
              <a:rPr lang="en-US" altLang="zh-TW" sz="1800" dirty="0">
                <a:latin typeface="CMR10"/>
              </a:rPr>
              <a:t>Jie</a:t>
            </a:r>
            <a:r>
              <a:rPr lang="en-US" altLang="zh-TW" sz="1800" b="0" i="0" u="none" strike="noStrike" baseline="30000" dirty="0">
                <a:latin typeface="CMR7"/>
              </a:rPr>
              <a:t>1</a:t>
            </a:r>
            <a:r>
              <a:rPr lang="en-US" altLang="zh-TW" sz="1800" b="0" i="0" u="none" strike="noStrike" baseline="0" dirty="0">
                <a:latin typeface="CMR10"/>
              </a:rPr>
              <a:t>, </a:t>
            </a:r>
            <a:r>
              <a:rPr lang="en-US" altLang="zh-TW" sz="1800" dirty="0" err="1">
                <a:latin typeface="CMR10"/>
              </a:rPr>
              <a:t>Jiayi</a:t>
            </a:r>
            <a:r>
              <a:rPr lang="en-US" altLang="zh-TW" sz="1800" dirty="0">
                <a:latin typeface="CMR10"/>
              </a:rPr>
              <a:t> Ma</a:t>
            </a:r>
            <a:r>
              <a:rPr lang="en-US" altLang="zh-TW" sz="1800" baseline="30000" dirty="0">
                <a:latin typeface="CMR7"/>
              </a:rPr>
              <a:t>3</a:t>
            </a:r>
            <a:r>
              <a:rPr lang="en-US" altLang="zh-TW" sz="1800" dirty="0">
                <a:latin typeface="CMR10"/>
              </a:rPr>
              <a:t> , </a:t>
            </a:r>
            <a:r>
              <a:rPr lang="en-US" altLang="zh-TW" sz="1800" dirty="0" err="1">
                <a:latin typeface="CMR10"/>
              </a:rPr>
              <a:t>Kui</a:t>
            </a:r>
            <a:r>
              <a:rPr lang="en-US" altLang="zh-TW" sz="1800" dirty="0">
                <a:latin typeface="CMR10"/>
              </a:rPr>
              <a:t> Jia</a:t>
            </a:r>
            <a:r>
              <a:rPr lang="en-US" altLang="zh-TW" sz="1800" baseline="30000" dirty="0">
                <a:latin typeface="CMR7"/>
              </a:rPr>
              <a:t>4</a:t>
            </a:r>
            <a:r>
              <a:rPr lang="en-US" altLang="zh-TW" sz="1800" dirty="0">
                <a:latin typeface="CMR10"/>
              </a:rPr>
              <a:t> , Wei Liu</a:t>
            </a:r>
            <a:r>
              <a:rPr lang="en-US" altLang="zh-TW" sz="1800" baseline="30000" dirty="0">
                <a:latin typeface="CMR7"/>
              </a:rPr>
              <a:t>1</a:t>
            </a:r>
            <a:endParaRPr lang="en-US" altLang="zh-TW" sz="1800" b="0" i="0" u="none" strike="noStrike" baseline="30000" dirty="0">
              <a:latin typeface="CMR7"/>
            </a:endParaRPr>
          </a:p>
          <a:p>
            <a:r>
              <a:rPr lang="en-US" altLang="zh-TW" sz="1800" b="0" i="0" u="none" strike="noStrike" baseline="30000" dirty="0">
                <a:latin typeface="CMR6"/>
              </a:rPr>
              <a:t>1</a:t>
            </a:r>
            <a:r>
              <a:rPr lang="en-US" altLang="zh-TW" sz="1800" b="0" i="0" u="none" strike="noStrike" baseline="0" dirty="0">
                <a:latin typeface="CMR6"/>
              </a:rPr>
              <a:t> </a:t>
            </a:r>
            <a:r>
              <a:rPr lang="en-US" altLang="zh-TW" sz="1800" dirty="0">
                <a:latin typeface="CMR9"/>
              </a:rPr>
              <a:t>Tencent AI Lab </a:t>
            </a:r>
            <a:endParaRPr lang="en-US" altLang="zh-TW" sz="1800" b="0" i="0" u="none" strike="noStrike" baseline="0" dirty="0">
              <a:latin typeface="CMR9"/>
            </a:endParaRPr>
          </a:p>
          <a:p>
            <a:r>
              <a:rPr lang="en-US" altLang="zh-TW" sz="1800" b="0" i="0" u="none" strike="noStrike" baseline="30000" dirty="0">
                <a:latin typeface="CMR6"/>
              </a:rPr>
              <a:t>2</a:t>
            </a:r>
            <a:r>
              <a:rPr lang="en-US" altLang="zh-TW" sz="1800" b="0" i="0" u="none" strike="noStrike" baseline="0" dirty="0">
                <a:latin typeface="CMR6"/>
              </a:rPr>
              <a:t> </a:t>
            </a:r>
            <a:r>
              <a:rPr lang="en-US" altLang="zh-TW" sz="1800" dirty="0">
                <a:latin typeface="CMR9"/>
              </a:rPr>
              <a:t>Carnegie Mellon University </a:t>
            </a:r>
          </a:p>
          <a:p>
            <a:r>
              <a:rPr lang="en-US" altLang="zh-TW" sz="1800" baseline="30000" dirty="0">
                <a:latin typeface="CMR6"/>
              </a:rPr>
              <a:t>3</a:t>
            </a:r>
            <a:r>
              <a:rPr lang="en-US" altLang="zh-TW" sz="1800" dirty="0">
                <a:latin typeface="CMR6"/>
              </a:rPr>
              <a:t> </a:t>
            </a:r>
            <a:r>
              <a:rPr lang="en-US" altLang="zh-TW" sz="1800" dirty="0">
                <a:latin typeface="CMR9"/>
              </a:rPr>
              <a:t>Wuhan University</a:t>
            </a:r>
          </a:p>
          <a:p>
            <a:r>
              <a:rPr lang="en-US" altLang="zh-TW" sz="1800" baseline="30000" dirty="0">
                <a:latin typeface="CMR6"/>
              </a:rPr>
              <a:t>4</a:t>
            </a:r>
            <a:r>
              <a:rPr lang="en-US" altLang="zh-TW" sz="1800" dirty="0">
                <a:latin typeface="CMR6"/>
              </a:rPr>
              <a:t> </a:t>
            </a:r>
            <a:r>
              <a:rPr lang="en-US" altLang="zh-TW" sz="1800" dirty="0">
                <a:latin typeface="CMR9"/>
              </a:rPr>
              <a:t>South China University of Technology</a:t>
            </a:r>
            <a:endParaRPr lang="en-US" altLang="zh-TW" sz="1800" b="0" i="0" u="none" strike="noStrike" baseline="0" dirty="0">
              <a:latin typeface="CMR9"/>
            </a:endParaRPr>
          </a:p>
          <a:p>
            <a:r>
              <a:rPr lang="en-US" altLang="zh-TW" sz="1800" dirty="0">
                <a:latin typeface="CMR9"/>
              </a:rPr>
              <a:t>CVPR 2020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23426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</a:t>
            </a:r>
            <a:r>
              <a:rPr lang="zh-TW" altLang="en-US" dirty="0"/>
              <a:t> </a:t>
            </a:r>
            <a:r>
              <a:rPr lang="en-US" altLang="zh-TW" dirty="0"/>
              <a:t>- NAS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1"/>
                <a:ext cx="10515600" cy="4351338"/>
              </a:xfrm>
            </p:spPr>
            <p:txBody>
              <a:bodyPr/>
              <a:lstStyle/>
              <a:p>
                <a:r>
                  <a:rPr lang="en-US" altLang="zh-TW" dirty="0"/>
                  <a:t>DARTS [35]</a:t>
                </a:r>
              </a:p>
              <a:p>
                <a:pPr lvl="1"/>
                <a:r>
                  <a:rPr lang="en-US" altLang="zh-TW" dirty="0"/>
                  <a:t>Relax the discrete operations to continuous space so that the searching procedure becomes differentiable</a:t>
                </a:r>
              </a:p>
              <a:p>
                <a:pPr lvl="2"/>
                <a:r>
                  <a:rPr lang="en-US" altLang="zh-TW" dirty="0"/>
                  <a:t>After convergence, select the operation with highest architecture weight as the final operation</a:t>
                </a:r>
              </a:p>
              <a:p>
                <a:pPr lvl="1"/>
                <a:r>
                  <a:rPr lang="en-US" altLang="zh-TW" dirty="0"/>
                  <a:t>Iteratively update model weight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altLang="zh-TW" dirty="0"/>
                  <a:t> and architecture weight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TW" b="0" i="1" smtClean="0">
                        <a:latin typeface="Cambria Math" panose="02040503050406030204" pitchFamily="18" charset="0"/>
                      </a:rPr>
                      <m:t>α</m:t>
                    </m:r>
                  </m:oMath>
                </a14:m>
                <a:endParaRPr lang="en-US" altLang="zh-TW" dirty="0"/>
              </a:p>
              <a:p>
                <a:pPr lvl="1"/>
                <a:r>
                  <a:rPr lang="en-US" altLang="zh-TW" dirty="0"/>
                  <a:t>Problem</a:t>
                </a:r>
              </a:p>
              <a:p>
                <a:pPr lvl="2"/>
                <a:r>
                  <a:rPr lang="en" altLang="zh-TW" dirty="0"/>
                  <a:t>The objective bias causes the inconsistency between search phase and evaluation phase</a:t>
                </a:r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1"/>
                <a:ext cx="10515600" cy="4351338"/>
              </a:xfrm>
              <a:blipFill>
                <a:blip r:embed="rId2"/>
                <a:stretch>
                  <a:fillRect l="-1086" t="-232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10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4C739669-D40F-6342-8DCC-F790F02574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868" y="4244061"/>
            <a:ext cx="7558264" cy="222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603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</a:t>
            </a:r>
            <a:r>
              <a:rPr lang="zh-TW" altLang="en-US" dirty="0"/>
              <a:t> </a:t>
            </a:r>
            <a:r>
              <a:rPr lang="en-US" altLang="zh-TW" dirty="0"/>
              <a:t>- NAS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006479"/>
          </a:xfrm>
        </p:spPr>
        <p:txBody>
          <a:bodyPr/>
          <a:lstStyle/>
          <a:p>
            <a:r>
              <a:rPr lang="en-US" altLang="zh-TW" dirty="0"/>
              <a:t>SNAS [64]</a:t>
            </a:r>
          </a:p>
          <a:p>
            <a:pPr lvl="1"/>
            <a:r>
              <a:rPr lang="en" altLang="zh-TW" dirty="0"/>
              <a:t>The credits of early NAS methods are assigned to structural decisions with temporal-difference (TD) learning [73], whose efficiency and interpretability suffer from delayed rewards </a:t>
            </a:r>
          </a:p>
          <a:p>
            <a:pPr lvl="1"/>
            <a:r>
              <a:rPr lang="en" altLang="zh-TW" dirty="0"/>
              <a:t>Reformulate NAS with a new stochastic modeling to bypass the MDP  assumption in reinforcement learning </a:t>
            </a:r>
          </a:p>
          <a:p>
            <a:pPr lvl="1"/>
            <a:r>
              <a:rPr lang="en" altLang="zh-TW" dirty="0"/>
              <a:t>Sampling from the proposed search space is made differentiable by relaxing the architecture distribution with </a:t>
            </a:r>
            <a:r>
              <a:rPr lang="en" altLang="zh-TW" i="1" dirty="0"/>
              <a:t>concrete distribution [39]</a:t>
            </a:r>
            <a:r>
              <a:rPr lang="en" altLang="zh-TW" dirty="0"/>
              <a:t> </a:t>
            </a:r>
          </a:p>
          <a:p>
            <a:pPr lvl="2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11</a:t>
            </a:fld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32F7EB63-2DC9-5F4D-96AF-EC9F5AE57288}"/>
              </a:ext>
            </a:extLst>
          </p:cNvPr>
          <p:cNvSpPr txBox="1"/>
          <p:nvPr/>
        </p:nvSpPr>
        <p:spPr>
          <a:xfrm>
            <a:off x="4254500" y="0"/>
            <a:ext cx="79375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000" dirty="0"/>
              <a:t>[39] </a:t>
            </a:r>
            <a:r>
              <a:rPr lang="en" altLang="zh-TW" sz="1000" dirty="0"/>
              <a:t>Chris J. Maddison, Andriy </a:t>
            </a:r>
            <a:r>
              <a:rPr lang="en" altLang="zh-TW" sz="1000" dirty="0" err="1"/>
              <a:t>Mnih</a:t>
            </a:r>
            <a:r>
              <a:rPr lang="en" altLang="zh-TW" sz="1000" dirty="0"/>
              <a:t>, and Yee </a:t>
            </a:r>
            <a:r>
              <a:rPr lang="en" altLang="zh-TW" sz="1000" dirty="0" err="1"/>
              <a:t>Whye</a:t>
            </a:r>
            <a:r>
              <a:rPr lang="en" altLang="zh-TW" sz="1000" dirty="0"/>
              <a:t> </a:t>
            </a:r>
            <a:r>
              <a:rPr lang="en" altLang="zh-TW" sz="1000" dirty="0" err="1"/>
              <a:t>Teh</a:t>
            </a:r>
            <a:r>
              <a:rPr lang="en" altLang="zh-TW" sz="1000" dirty="0"/>
              <a:t>. The concrete distribution: A continuous relaxation of discrete random variables. In </a:t>
            </a:r>
            <a:r>
              <a:rPr lang="en" altLang="zh-TW" sz="1000" i="1" dirty="0"/>
              <a:t>ICLR</a:t>
            </a:r>
            <a:r>
              <a:rPr lang="en" altLang="zh-TW" sz="1000" dirty="0"/>
              <a:t>, 2016.</a:t>
            </a:r>
          </a:p>
          <a:p>
            <a:r>
              <a:rPr kumimoji="1" lang="en" altLang="zh-TW" sz="1000" dirty="0"/>
              <a:t>[64] </a:t>
            </a:r>
            <a:r>
              <a:rPr lang="en" altLang="zh-TW" sz="1000" dirty="0" err="1"/>
              <a:t>Sirui</a:t>
            </a:r>
            <a:r>
              <a:rPr lang="en" altLang="zh-TW" sz="1000" dirty="0"/>
              <a:t> </a:t>
            </a:r>
            <a:r>
              <a:rPr lang="en" altLang="zh-TW" sz="1000" dirty="0" err="1"/>
              <a:t>Xie</a:t>
            </a:r>
            <a:r>
              <a:rPr lang="en" altLang="zh-TW" sz="1000" dirty="0"/>
              <a:t>, </a:t>
            </a:r>
            <a:r>
              <a:rPr lang="en" altLang="zh-TW" sz="1000" dirty="0" err="1"/>
              <a:t>Hehui</a:t>
            </a:r>
            <a:r>
              <a:rPr lang="en" altLang="zh-TW" sz="1000" dirty="0"/>
              <a:t> Zheng, </a:t>
            </a:r>
            <a:r>
              <a:rPr lang="en" altLang="zh-TW" sz="1000" dirty="0" err="1"/>
              <a:t>Chunxiao</a:t>
            </a:r>
            <a:r>
              <a:rPr lang="en" altLang="zh-TW" sz="1000" dirty="0"/>
              <a:t> Liu, and Liang Lin. SNAS: stochastic neural architecture search. In </a:t>
            </a:r>
            <a:r>
              <a:rPr lang="en" altLang="zh-TW" sz="1000" i="1" dirty="0"/>
              <a:t>ICLR</a:t>
            </a:r>
            <a:r>
              <a:rPr lang="en" altLang="zh-TW" sz="1000" dirty="0"/>
              <a:t>, 2019.</a:t>
            </a:r>
            <a:endParaRPr kumimoji="1" lang="en-US" altLang="zh-TW" sz="1000" dirty="0"/>
          </a:p>
          <a:p>
            <a:r>
              <a:rPr kumimoji="1" lang="en-US" altLang="zh-TW" sz="1000" dirty="0"/>
              <a:t>[73] Richard S Sutton, Andrew G </a:t>
            </a:r>
            <a:r>
              <a:rPr kumimoji="1" lang="en-US" altLang="zh-TW" sz="1000" dirty="0" err="1"/>
              <a:t>Barto</a:t>
            </a:r>
            <a:r>
              <a:rPr kumimoji="1" lang="en-US" altLang="zh-TW" sz="1000" dirty="0"/>
              <a:t>, et al. Reinforcement learning: An introduction. MIT press, 1998. 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0A6654A3-0BA7-AF43-B164-BD809CAA0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715" y="4289166"/>
            <a:ext cx="6260570" cy="25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3819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</a:t>
            </a:r>
            <a:r>
              <a:rPr lang="zh-TW" altLang="en-US" dirty="0"/>
              <a:t> </a:t>
            </a:r>
            <a:r>
              <a:rPr lang="en-US" altLang="zh-TW" dirty="0"/>
              <a:t>- NAS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103019"/>
          </a:xfrm>
        </p:spPr>
        <p:txBody>
          <a:bodyPr>
            <a:normAutofit/>
          </a:bodyPr>
          <a:lstStyle/>
          <a:p>
            <a:r>
              <a:rPr lang="en-US" altLang="zh-TW" dirty="0"/>
              <a:t>Problems of the searching algorithms</a:t>
            </a:r>
          </a:p>
          <a:p>
            <a:pPr lvl="1"/>
            <a:r>
              <a:rPr lang="en-US" altLang="zh-TW" dirty="0"/>
              <a:t>During searching or discretization, there might be uncertainty of the architecture</a:t>
            </a:r>
          </a:p>
          <a:p>
            <a:pPr lvl="2"/>
            <a:r>
              <a:rPr lang="en-US" altLang="zh-TW" dirty="0"/>
              <a:t>Objective bias in DARTS</a:t>
            </a:r>
          </a:p>
          <a:p>
            <a:pPr lvl="2"/>
            <a:r>
              <a:rPr lang="en" altLang="zh-TW" dirty="0"/>
              <a:t>Sampling variance in SNAS</a:t>
            </a:r>
          </a:p>
          <a:p>
            <a:endParaRPr lang="en" altLang="zh-TW" dirty="0"/>
          </a:p>
          <a:p>
            <a:endParaRPr lang="en" altLang="zh-TW" dirty="0"/>
          </a:p>
          <a:p>
            <a:endParaRPr lang="en" altLang="zh-TW" dirty="0"/>
          </a:p>
          <a:p>
            <a:endParaRPr lang="en" altLang="zh-TW" dirty="0"/>
          </a:p>
          <a:p>
            <a:endParaRPr lang="en" altLang="zh-TW" dirty="0"/>
          </a:p>
          <a:p>
            <a:r>
              <a:rPr lang="en" altLang="zh-TW" dirty="0"/>
              <a:t>We propose </a:t>
            </a:r>
            <a:r>
              <a:rPr lang="en" altLang="zh-TW" b="1" dirty="0"/>
              <a:t>minimum entropy regularization </a:t>
            </a:r>
            <a:r>
              <a:rPr lang="en" altLang="zh-TW" dirty="0"/>
              <a:t>to solve both problems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12</a:t>
            </a:fld>
            <a:endParaRPr lang="zh-TW" altLang="en-US" dirty="0"/>
          </a:p>
        </p:txBody>
      </p:sp>
      <p:grpSp>
        <p:nvGrpSpPr>
          <p:cNvPr id="34" name="群組 33">
            <a:extLst>
              <a:ext uri="{FF2B5EF4-FFF2-40B4-BE49-F238E27FC236}">
                <a16:creationId xmlns:a16="http://schemas.microsoft.com/office/drawing/2014/main" id="{B59C6069-4BEB-6240-8DB9-102220BB7C6C}"/>
              </a:ext>
            </a:extLst>
          </p:cNvPr>
          <p:cNvGrpSpPr/>
          <p:nvPr/>
        </p:nvGrpSpPr>
        <p:grpSpPr>
          <a:xfrm>
            <a:off x="2539823" y="3212092"/>
            <a:ext cx="7112354" cy="2392578"/>
            <a:chOff x="3469073" y="3841134"/>
            <a:chExt cx="8027107" cy="2700299"/>
          </a:xfrm>
        </p:grpSpPr>
        <p:pic>
          <p:nvPicPr>
            <p:cNvPr id="9" name="圖片 8">
              <a:extLst>
                <a:ext uri="{FF2B5EF4-FFF2-40B4-BE49-F238E27FC236}">
                  <a16:creationId xmlns:a16="http://schemas.microsoft.com/office/drawing/2014/main" id="{22180AB2-834A-994A-BC90-3CB61DC98A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2775"/>
            <a:stretch/>
          </p:blipFill>
          <p:spPr>
            <a:xfrm>
              <a:off x="3469073" y="3841134"/>
              <a:ext cx="5253854" cy="2700299"/>
            </a:xfrm>
            <a:prstGeom prst="rect">
              <a:avLst/>
            </a:prstGeom>
          </p:spPr>
        </p:pic>
        <p:sp>
          <p:nvSpPr>
            <p:cNvPr id="12" name="橢圓 11">
              <a:extLst>
                <a:ext uri="{FF2B5EF4-FFF2-40B4-BE49-F238E27FC236}">
                  <a16:creationId xmlns:a16="http://schemas.microsoft.com/office/drawing/2014/main" id="{BC8ABC57-66F2-F742-9BBB-8196AAC95ED5}"/>
                </a:ext>
              </a:extLst>
            </p:cNvPr>
            <p:cNvSpPr/>
            <p:nvPr/>
          </p:nvSpPr>
          <p:spPr>
            <a:xfrm>
              <a:off x="7450544" y="4826158"/>
              <a:ext cx="365125" cy="3651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13" name="橢圓 12">
              <a:extLst>
                <a:ext uri="{FF2B5EF4-FFF2-40B4-BE49-F238E27FC236}">
                  <a16:creationId xmlns:a16="http://schemas.microsoft.com/office/drawing/2014/main" id="{4BF4674A-16CF-8843-B857-35E151663A32}"/>
                </a:ext>
              </a:extLst>
            </p:cNvPr>
            <p:cNvSpPr/>
            <p:nvPr/>
          </p:nvSpPr>
          <p:spPr>
            <a:xfrm>
              <a:off x="7978945" y="4833191"/>
              <a:ext cx="365125" cy="3651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grpSp>
          <p:nvGrpSpPr>
            <p:cNvPr id="14" name="群組 13">
              <a:extLst>
                <a:ext uri="{FF2B5EF4-FFF2-40B4-BE49-F238E27FC236}">
                  <a16:creationId xmlns:a16="http://schemas.microsoft.com/office/drawing/2014/main" id="{7E7BAA7F-5DC2-B542-B8B1-7D5CEA23ABA6}"/>
                </a:ext>
              </a:extLst>
            </p:cNvPr>
            <p:cNvGrpSpPr/>
            <p:nvPr/>
          </p:nvGrpSpPr>
          <p:grpSpPr>
            <a:xfrm>
              <a:off x="6765468" y="4826158"/>
              <a:ext cx="468561" cy="365125"/>
              <a:chOff x="6765468" y="4826158"/>
              <a:chExt cx="468561" cy="365125"/>
            </a:xfrm>
          </p:grpSpPr>
          <p:sp>
            <p:nvSpPr>
              <p:cNvPr id="6" name="橢圓 5">
                <a:extLst>
                  <a:ext uri="{FF2B5EF4-FFF2-40B4-BE49-F238E27FC236}">
                    <a16:creationId xmlns:a16="http://schemas.microsoft.com/office/drawing/2014/main" id="{53C33C57-D5E1-824B-AA77-3A577C9E6C61}"/>
                  </a:ext>
                </a:extLst>
              </p:cNvPr>
              <p:cNvSpPr/>
              <p:nvPr/>
            </p:nvSpPr>
            <p:spPr>
              <a:xfrm>
                <a:off x="6814267" y="4826158"/>
                <a:ext cx="365125" cy="36512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TW" altLang="en-US" sz="400" dirty="0">
                  <a:solidFill>
                    <a:srgbClr val="00B050"/>
                  </a:solidFill>
                </a:endParaRPr>
              </a:p>
            </p:txBody>
          </p:sp>
          <p:sp>
            <p:nvSpPr>
              <p:cNvPr id="8" name="文字方塊 7">
                <a:extLst>
                  <a:ext uri="{FF2B5EF4-FFF2-40B4-BE49-F238E27FC236}">
                    <a16:creationId xmlns:a16="http://schemas.microsoft.com/office/drawing/2014/main" id="{9FA552B4-37F1-4245-8843-CB03D1E0ED2E}"/>
                  </a:ext>
                </a:extLst>
              </p:cNvPr>
              <p:cNvSpPr txBox="1"/>
              <p:nvPr/>
            </p:nvSpPr>
            <p:spPr>
              <a:xfrm>
                <a:off x="6765468" y="4865806"/>
                <a:ext cx="468561" cy="2778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TW" sz="1000" dirty="0">
                    <a:solidFill>
                      <a:srgbClr val="00B050"/>
                    </a:solidFill>
                  </a:rPr>
                  <a:t>0.47</a:t>
                </a:r>
                <a:endParaRPr kumimoji="1" lang="zh-TW" altLang="en-US" sz="1000" dirty="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18" name="群組 17">
              <a:extLst>
                <a:ext uri="{FF2B5EF4-FFF2-40B4-BE49-F238E27FC236}">
                  <a16:creationId xmlns:a16="http://schemas.microsoft.com/office/drawing/2014/main" id="{749AFCF4-91E0-3C4E-8A19-C6DBF2E7E1D5}"/>
                </a:ext>
              </a:extLst>
            </p:cNvPr>
            <p:cNvGrpSpPr/>
            <p:nvPr/>
          </p:nvGrpSpPr>
          <p:grpSpPr>
            <a:xfrm>
              <a:off x="7412443" y="4826158"/>
              <a:ext cx="468561" cy="365125"/>
              <a:chOff x="6776166" y="4826158"/>
              <a:chExt cx="468561" cy="365125"/>
            </a:xfrm>
          </p:grpSpPr>
          <p:sp>
            <p:nvSpPr>
              <p:cNvPr id="19" name="橢圓 18">
                <a:extLst>
                  <a:ext uri="{FF2B5EF4-FFF2-40B4-BE49-F238E27FC236}">
                    <a16:creationId xmlns:a16="http://schemas.microsoft.com/office/drawing/2014/main" id="{823F7270-479F-4C48-B36C-7C74638CA580}"/>
                  </a:ext>
                </a:extLst>
              </p:cNvPr>
              <p:cNvSpPr/>
              <p:nvPr/>
            </p:nvSpPr>
            <p:spPr>
              <a:xfrm>
                <a:off x="6814267" y="4826158"/>
                <a:ext cx="365125" cy="36512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TW" altLang="en-US" sz="400" dirty="0">
                  <a:solidFill>
                    <a:srgbClr val="00B050"/>
                  </a:solidFill>
                </a:endParaRPr>
              </a:p>
            </p:txBody>
          </p:sp>
          <p:sp>
            <p:nvSpPr>
              <p:cNvPr id="20" name="文字方塊 19">
                <a:extLst>
                  <a:ext uri="{FF2B5EF4-FFF2-40B4-BE49-F238E27FC236}">
                    <a16:creationId xmlns:a16="http://schemas.microsoft.com/office/drawing/2014/main" id="{DE61F55E-C5B8-E64E-B1F7-A691A69C69D1}"/>
                  </a:ext>
                </a:extLst>
              </p:cNvPr>
              <p:cNvSpPr txBox="1"/>
              <p:nvPr/>
            </p:nvSpPr>
            <p:spPr>
              <a:xfrm>
                <a:off x="6776166" y="4878507"/>
                <a:ext cx="468561" cy="2778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TW" sz="1000" dirty="0">
                    <a:solidFill>
                      <a:srgbClr val="00B050"/>
                    </a:solidFill>
                  </a:rPr>
                  <a:t>0.49</a:t>
                </a:r>
                <a:endParaRPr kumimoji="1" lang="zh-TW" altLang="en-US" sz="1000" dirty="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21" name="群組 20">
              <a:extLst>
                <a:ext uri="{FF2B5EF4-FFF2-40B4-BE49-F238E27FC236}">
                  <a16:creationId xmlns:a16="http://schemas.microsoft.com/office/drawing/2014/main" id="{204AB627-C6FD-7345-9F30-EC87714C2CA3}"/>
                </a:ext>
              </a:extLst>
            </p:cNvPr>
            <p:cNvGrpSpPr/>
            <p:nvPr/>
          </p:nvGrpSpPr>
          <p:grpSpPr>
            <a:xfrm>
              <a:off x="7942846" y="4833191"/>
              <a:ext cx="468561" cy="365125"/>
              <a:chOff x="6778168" y="4826158"/>
              <a:chExt cx="468561" cy="365125"/>
            </a:xfrm>
          </p:grpSpPr>
          <p:sp>
            <p:nvSpPr>
              <p:cNvPr id="22" name="橢圓 21">
                <a:extLst>
                  <a:ext uri="{FF2B5EF4-FFF2-40B4-BE49-F238E27FC236}">
                    <a16:creationId xmlns:a16="http://schemas.microsoft.com/office/drawing/2014/main" id="{7D87AEA0-74F5-1D42-906F-B185548254FA}"/>
                  </a:ext>
                </a:extLst>
              </p:cNvPr>
              <p:cNvSpPr/>
              <p:nvPr/>
            </p:nvSpPr>
            <p:spPr>
              <a:xfrm>
                <a:off x="6814267" y="4826158"/>
                <a:ext cx="365125" cy="36512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TW" altLang="en-US" sz="400" dirty="0">
                  <a:solidFill>
                    <a:srgbClr val="00B050"/>
                  </a:solidFill>
                </a:endParaRPr>
              </a:p>
            </p:txBody>
          </p:sp>
          <p:sp>
            <p:nvSpPr>
              <p:cNvPr id="23" name="文字方塊 22">
                <a:extLst>
                  <a:ext uri="{FF2B5EF4-FFF2-40B4-BE49-F238E27FC236}">
                    <a16:creationId xmlns:a16="http://schemas.microsoft.com/office/drawing/2014/main" id="{3C9E85D0-64D6-7442-8E50-5CF0EAB91C1F}"/>
                  </a:ext>
                </a:extLst>
              </p:cNvPr>
              <p:cNvSpPr txBox="1"/>
              <p:nvPr/>
            </p:nvSpPr>
            <p:spPr>
              <a:xfrm>
                <a:off x="6778168" y="4865806"/>
                <a:ext cx="468561" cy="2778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TW" sz="1000" dirty="0"/>
                  <a:t>0.04</a:t>
                </a:r>
                <a:endParaRPr kumimoji="1" lang="zh-TW" altLang="en-US" sz="1000" dirty="0"/>
              </a:p>
            </p:txBody>
          </p:sp>
        </p:grpSp>
        <p:sp>
          <p:nvSpPr>
            <p:cNvPr id="24" name="文字方塊 23">
              <a:extLst>
                <a:ext uri="{FF2B5EF4-FFF2-40B4-BE49-F238E27FC236}">
                  <a16:creationId xmlns:a16="http://schemas.microsoft.com/office/drawing/2014/main" id="{770CE72B-E572-174A-9404-6DCD6B31A2C3}"/>
                </a:ext>
              </a:extLst>
            </p:cNvPr>
            <p:cNvSpPr txBox="1"/>
            <p:nvPr/>
          </p:nvSpPr>
          <p:spPr>
            <a:xfrm>
              <a:off x="6911285" y="5650983"/>
              <a:ext cx="895410" cy="3126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TW" sz="1200" dirty="0"/>
                <a:t>Y = 0.47 X</a:t>
              </a:r>
              <a:endParaRPr kumimoji="1" lang="zh-TW" altLang="en-US" sz="1200" dirty="0"/>
            </a:p>
          </p:txBody>
        </p:sp>
        <p:sp>
          <p:nvSpPr>
            <p:cNvPr id="26" name="文字方塊 25">
              <a:extLst>
                <a:ext uri="{FF2B5EF4-FFF2-40B4-BE49-F238E27FC236}">
                  <a16:creationId xmlns:a16="http://schemas.microsoft.com/office/drawing/2014/main" id="{4F83ECB2-D06D-6244-A6E0-381EBC315D00}"/>
                </a:ext>
              </a:extLst>
            </p:cNvPr>
            <p:cNvSpPr txBox="1"/>
            <p:nvPr/>
          </p:nvSpPr>
          <p:spPr>
            <a:xfrm>
              <a:off x="7025223" y="5891911"/>
              <a:ext cx="778749" cy="3126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TW" sz="1200" dirty="0"/>
                <a:t>+ 0.49 X</a:t>
              </a:r>
              <a:endParaRPr kumimoji="1" lang="zh-TW" altLang="en-US" sz="1200" dirty="0"/>
            </a:p>
          </p:txBody>
        </p:sp>
        <p:sp>
          <p:nvSpPr>
            <p:cNvPr id="27" name="文字方塊 26">
              <a:extLst>
                <a:ext uri="{FF2B5EF4-FFF2-40B4-BE49-F238E27FC236}">
                  <a16:creationId xmlns:a16="http://schemas.microsoft.com/office/drawing/2014/main" id="{3A371B7B-7885-034E-8F04-805C574A688B}"/>
                </a:ext>
              </a:extLst>
            </p:cNvPr>
            <p:cNvSpPr txBox="1"/>
            <p:nvPr/>
          </p:nvSpPr>
          <p:spPr>
            <a:xfrm>
              <a:off x="7027947" y="6144193"/>
              <a:ext cx="778749" cy="3126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en-US" altLang="zh-TW" sz="1200" dirty="0"/>
                <a:t>+ 0.04 X</a:t>
              </a:r>
              <a:endParaRPr kumimoji="1" lang="zh-TW" altLang="en-US" sz="1200" dirty="0"/>
            </a:p>
          </p:txBody>
        </p:sp>
        <p:cxnSp>
          <p:nvCxnSpPr>
            <p:cNvPr id="29" name="直線箭頭接點 28">
              <a:extLst>
                <a:ext uri="{FF2B5EF4-FFF2-40B4-BE49-F238E27FC236}">
                  <a16:creationId xmlns:a16="http://schemas.microsoft.com/office/drawing/2014/main" id="{CAB106AC-29F0-D342-AB66-5F29AF5F75E3}"/>
                </a:ext>
              </a:extLst>
            </p:cNvPr>
            <p:cNvCxnSpPr/>
            <p:nvPr/>
          </p:nvCxnSpPr>
          <p:spPr>
            <a:xfrm>
              <a:off x="8782767" y="4686458"/>
              <a:ext cx="889000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DCF23AB2-836F-4F45-A417-76623CADF29E}"/>
                </a:ext>
              </a:extLst>
            </p:cNvPr>
            <p:cNvSpPr/>
            <p:nvPr/>
          </p:nvSpPr>
          <p:spPr>
            <a:xfrm>
              <a:off x="9784363" y="4457779"/>
              <a:ext cx="508000" cy="45735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TW" sz="1600" dirty="0">
                  <a:solidFill>
                    <a:schemeClr val="tx1"/>
                  </a:solidFill>
                </a:rPr>
                <a:t>B1</a:t>
              </a:r>
              <a:endParaRPr kumimoji="1" lang="zh-TW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46740C90-1BDF-9F4A-AD62-C2B355B9AEBC}"/>
                </a:ext>
              </a:extLst>
            </p:cNvPr>
            <p:cNvSpPr/>
            <p:nvPr/>
          </p:nvSpPr>
          <p:spPr>
            <a:xfrm>
              <a:off x="10725458" y="4458016"/>
              <a:ext cx="508000" cy="457358"/>
            </a:xfrm>
            <a:prstGeom prst="rect">
              <a:avLst/>
            </a:prstGeom>
            <a:solidFill>
              <a:schemeClr val="accent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TW" sz="1600" dirty="0">
                  <a:solidFill>
                    <a:schemeClr val="tx1"/>
                  </a:solidFill>
                </a:rPr>
                <a:t>B2</a:t>
              </a:r>
              <a:endParaRPr kumimoji="1" lang="zh-TW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32" name="文字方塊 31">
              <a:extLst>
                <a:ext uri="{FF2B5EF4-FFF2-40B4-BE49-F238E27FC236}">
                  <a16:creationId xmlns:a16="http://schemas.microsoft.com/office/drawing/2014/main" id="{9D2087DD-A57E-FA42-A400-97CCC04911E9}"/>
                </a:ext>
              </a:extLst>
            </p:cNvPr>
            <p:cNvSpPr txBox="1"/>
            <p:nvPr/>
          </p:nvSpPr>
          <p:spPr>
            <a:xfrm>
              <a:off x="10262577" y="4496474"/>
              <a:ext cx="2847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TW" dirty="0">
                  <a:solidFill>
                    <a:srgbClr val="FF0000"/>
                  </a:solidFill>
                </a:rPr>
                <a:t>?</a:t>
              </a:r>
              <a:endParaRPr kumimoji="1" lang="zh-TW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3" name="文字方塊 32">
              <a:extLst>
                <a:ext uri="{FF2B5EF4-FFF2-40B4-BE49-F238E27FC236}">
                  <a16:creationId xmlns:a16="http://schemas.microsoft.com/office/drawing/2014/main" id="{9E7DFCEA-AFD7-2D48-9DCA-B21894BF751E}"/>
                </a:ext>
              </a:extLst>
            </p:cNvPr>
            <p:cNvSpPr txBox="1"/>
            <p:nvPr/>
          </p:nvSpPr>
          <p:spPr>
            <a:xfrm>
              <a:off x="11211417" y="4496474"/>
              <a:ext cx="2847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TW" dirty="0">
                  <a:solidFill>
                    <a:srgbClr val="FF0000"/>
                  </a:solidFill>
                </a:rPr>
                <a:t>?</a:t>
              </a:r>
              <a:endParaRPr kumimoji="1" lang="zh-TW" altLang="en-US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50600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</a:t>
            </a:r>
            <a:r>
              <a:rPr lang="zh-TW" altLang="en-US" dirty="0"/>
              <a:t> </a:t>
            </a:r>
            <a:r>
              <a:rPr lang="en-US" altLang="zh-TW" dirty="0"/>
              <a:t>- NAS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</p:spPr>
            <p:txBody>
              <a:bodyPr>
                <a:normAutofit/>
              </a:bodyPr>
              <a:lstStyle/>
              <a:p>
                <a:r>
                  <a:rPr lang="en-US" altLang="zh-TW" dirty="0"/>
                  <a:t>Problems</a:t>
                </a:r>
              </a:p>
              <a:p>
                <a:pPr lvl="1"/>
                <a:r>
                  <a:rPr lang="en-US" altLang="zh-TW" dirty="0"/>
                  <a:t>Objective bias in DARTS</a:t>
                </a:r>
              </a:p>
              <a:p>
                <a:pPr lvl="2"/>
                <a:r>
                  <a:rPr lang="en-US" altLang="zh-TW" dirty="0"/>
                  <a:t>Caused by deterministic continuous relaxation and deterministic discretization</a:t>
                </a:r>
              </a:p>
              <a:p>
                <a:pPr lvl="2"/>
                <a:r>
                  <a:rPr lang="en" altLang="zh-TW" dirty="0"/>
                  <a:t>The training is inconsistent with the true objective </a:t>
                </a:r>
                <a:r>
                  <a:rPr lang="en" altLang="zh-TW" i="1" dirty="0"/>
                  <a:t>maximizing the expected performance of derived architectures</a:t>
                </a:r>
                <a:r>
                  <a:rPr lang="en" altLang="zh-TW" dirty="0"/>
                  <a:t> [64]</a:t>
                </a:r>
              </a:p>
              <a:p>
                <a:pPr lvl="1"/>
                <a:r>
                  <a:rPr lang="en" altLang="zh-TW" dirty="0"/>
                  <a:t>Sampling variance in SNAS</a:t>
                </a:r>
              </a:p>
              <a:p>
                <a:pPr lvl="2"/>
                <a:r>
                  <a:rPr lang="en" altLang="zh-TW" dirty="0"/>
                  <a:t>SNAS has no objective bias because the training and evaluation objectives are the same</a:t>
                </a:r>
              </a:p>
              <a:p>
                <a:pPr lvl="2"/>
                <a:r>
                  <a:rPr lang="en" altLang="zh-TW" dirty="0"/>
                  <a:t>However, after convergence there does exist a (probably large) variance when sampling the child variance</a:t>
                </a:r>
              </a:p>
              <a:p>
                <a:pPr lvl="3"/>
                <a:r>
                  <a:rPr lang="en" altLang="zh-TW" dirty="0"/>
                  <a:t>When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" altLang="zh-TW" dirty="0"/>
                  <a:t> converges to 0.5, the sampling will randomly pick 0 or 1, which leads to unstable evaluation</a:t>
                </a:r>
              </a:p>
              <a:p>
                <a:pPr lvl="1"/>
                <a:r>
                  <a:rPr lang="en" altLang="zh-TW" dirty="0"/>
                  <a:t>The common point is that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" altLang="zh-TW" dirty="0"/>
                  <a:t> is not regularized during searching, i.e. we do not force it to converge to 0 or 1, and causes the uncertainty of the architecture</a:t>
                </a:r>
              </a:p>
              <a:p>
                <a:r>
                  <a:rPr lang="en" altLang="zh-TW" dirty="0"/>
                  <a:t>We propose </a:t>
                </a:r>
                <a:r>
                  <a:rPr lang="en" altLang="zh-TW" b="1" dirty="0"/>
                  <a:t>minimum entropy regularization </a:t>
                </a:r>
                <a:r>
                  <a:rPr lang="en" altLang="zh-TW" dirty="0"/>
                  <a:t>to solve both problems</a:t>
                </a:r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  <a:blipFill>
                <a:blip r:embed="rId2"/>
                <a:stretch>
                  <a:fillRect l="-1086" t="-1852" r="-84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13</a:t>
            </a:fld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08A6F87-7DDE-A349-AC19-8D122942A212}"/>
              </a:ext>
            </a:extLst>
          </p:cNvPr>
          <p:cNvSpPr txBox="1"/>
          <p:nvPr/>
        </p:nvSpPr>
        <p:spPr>
          <a:xfrm>
            <a:off x="838200" y="6427218"/>
            <a:ext cx="83566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" altLang="zh-TW" sz="1050" dirty="0"/>
              <a:t>[64] </a:t>
            </a:r>
            <a:r>
              <a:rPr lang="en" altLang="zh-TW" sz="1050" dirty="0" err="1"/>
              <a:t>Sirui</a:t>
            </a:r>
            <a:r>
              <a:rPr lang="en" altLang="zh-TW" sz="1050" dirty="0"/>
              <a:t> </a:t>
            </a:r>
            <a:r>
              <a:rPr lang="en" altLang="zh-TW" sz="1050" dirty="0" err="1"/>
              <a:t>Xie</a:t>
            </a:r>
            <a:r>
              <a:rPr lang="en" altLang="zh-TW" sz="1050" dirty="0"/>
              <a:t>, </a:t>
            </a:r>
            <a:r>
              <a:rPr lang="en" altLang="zh-TW" sz="1050" dirty="0" err="1"/>
              <a:t>Hehui</a:t>
            </a:r>
            <a:r>
              <a:rPr lang="en" altLang="zh-TW" sz="1050" dirty="0"/>
              <a:t> Zheng, </a:t>
            </a:r>
            <a:r>
              <a:rPr lang="en" altLang="zh-TW" sz="1050" dirty="0" err="1"/>
              <a:t>Chunxiao</a:t>
            </a:r>
            <a:r>
              <a:rPr lang="en" altLang="zh-TW" sz="1050" dirty="0"/>
              <a:t> Liu, and Liang Lin. SNAS: stochastic neural architecture search. In </a:t>
            </a:r>
            <a:r>
              <a:rPr lang="en" altLang="zh-TW" sz="1050" i="1" dirty="0"/>
              <a:t>ICLR</a:t>
            </a:r>
            <a:r>
              <a:rPr lang="en" altLang="zh-TW" sz="1050" dirty="0"/>
              <a:t>, 2019.</a:t>
            </a:r>
            <a:endParaRPr kumimoji="1" lang="en-US" altLang="zh-TW" sz="1050" dirty="0"/>
          </a:p>
        </p:txBody>
      </p:sp>
    </p:spTree>
    <p:extLst>
      <p:ext uri="{BB962C8B-B14F-4D97-AF65-F5344CB8AC3E}">
        <p14:creationId xmlns:p14="http://schemas.microsoft.com/office/powerpoint/2010/main" val="9668828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</a:t>
            </a:r>
            <a:r>
              <a:rPr lang="zh-TW" altLang="en-US" dirty="0"/>
              <a:t> </a:t>
            </a:r>
            <a:r>
              <a:rPr lang="en-US" altLang="zh-TW" dirty="0"/>
              <a:t>– GP-MTL &amp; NAS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617200" cy="5468145"/>
          </a:xfrm>
        </p:spPr>
        <p:txBody>
          <a:bodyPr/>
          <a:lstStyle/>
          <a:p>
            <a:r>
              <a:rPr lang="en" altLang="zh-TW" dirty="0"/>
              <a:t>Combining GP-MTL and NAS</a:t>
            </a:r>
          </a:p>
          <a:p>
            <a:pPr lvl="1"/>
            <a:r>
              <a:rPr lang="en" altLang="zh-TW" dirty="0"/>
              <a:t>It’s natural to incorporating NAS into GP-MTL to pursue better architectures</a:t>
            </a:r>
          </a:p>
          <a:p>
            <a:pPr lvl="1"/>
            <a:r>
              <a:rPr lang="en" altLang="zh-TW" dirty="0"/>
              <a:t>The NAS algorithm has to adapt to different tasks or task sets</a:t>
            </a:r>
          </a:p>
          <a:p>
            <a:pPr lvl="1"/>
            <a:r>
              <a:rPr lang="en" altLang="zh-TW" dirty="0"/>
              <a:t>Problems</a:t>
            </a:r>
          </a:p>
          <a:p>
            <a:pPr lvl="2"/>
            <a:r>
              <a:rPr lang="en" altLang="zh-TW" dirty="0"/>
              <a:t>The search spaces are typically different across different tasks</a:t>
            </a:r>
          </a:p>
          <a:p>
            <a:pPr lvl="2"/>
            <a:r>
              <a:rPr lang="en" altLang="zh-TW" dirty="0"/>
              <a:t>Those differences in the search spaces reflect different task priors (ex: Auto-</a:t>
            </a:r>
            <a:r>
              <a:rPr lang="en" altLang="zh-TW" dirty="0" err="1"/>
              <a:t>DeepLab</a:t>
            </a:r>
            <a:r>
              <a:rPr lang="en" altLang="zh-TW" dirty="0"/>
              <a:t> [33])</a:t>
            </a:r>
          </a:p>
          <a:p>
            <a:pPr lvl="2"/>
            <a:r>
              <a:rPr lang="en" altLang="zh-TW" dirty="0"/>
              <a:t>It is extremely difficult to encode the priors for multiple tasks into the search space, especially when the tasks are loosely related </a:t>
            </a:r>
          </a:p>
          <a:p>
            <a:pPr lvl="2"/>
            <a:endParaRPr lang="en" altLang="zh-TW" dirty="0"/>
          </a:p>
          <a:p>
            <a:pPr lvl="2"/>
            <a:endParaRPr lang="en" altLang="zh-TW" dirty="0"/>
          </a:p>
          <a:p>
            <a:pPr lvl="2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14</a:t>
            </a:fld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08A6F87-7DDE-A349-AC19-8D122942A212}"/>
              </a:ext>
            </a:extLst>
          </p:cNvPr>
          <p:cNvSpPr txBox="1"/>
          <p:nvPr/>
        </p:nvSpPr>
        <p:spPr>
          <a:xfrm>
            <a:off x="215900" y="6554176"/>
            <a:ext cx="11480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050" dirty="0"/>
              <a:t>[33] </a:t>
            </a:r>
            <a:r>
              <a:rPr kumimoji="1" lang="en-US" altLang="zh-TW" sz="1050" dirty="0" err="1"/>
              <a:t>Chenxi</a:t>
            </a:r>
            <a:r>
              <a:rPr kumimoji="1" lang="en-US" altLang="zh-TW" sz="1050" dirty="0"/>
              <a:t> Liu, Liang-</a:t>
            </a:r>
            <a:r>
              <a:rPr kumimoji="1" lang="en-US" altLang="zh-TW" sz="1050" dirty="0" err="1"/>
              <a:t>Chieh</a:t>
            </a:r>
            <a:r>
              <a:rPr kumimoji="1" lang="en-US" altLang="zh-TW" sz="1050" dirty="0"/>
              <a:t> Chen, Florian </a:t>
            </a:r>
            <a:r>
              <a:rPr kumimoji="1" lang="en-US" altLang="zh-TW" sz="1050" dirty="0" err="1"/>
              <a:t>Schroff</a:t>
            </a:r>
            <a:r>
              <a:rPr kumimoji="1" lang="en-US" altLang="zh-TW" sz="1050" dirty="0"/>
              <a:t>, Hartwig Adam, Wei Hua, Alan L. Yuille, and Li Fei-Fei. Auto-</a:t>
            </a:r>
            <a:r>
              <a:rPr kumimoji="1" lang="en-US" altLang="zh-TW" sz="1050" dirty="0" err="1"/>
              <a:t>deeplab</a:t>
            </a:r>
            <a:r>
              <a:rPr kumimoji="1" lang="en-US" altLang="zh-TW" sz="1050" dirty="0"/>
              <a:t>: Hierarchical neural architecture search for semantic image segmentation. In CVPR, 2019. </a:t>
            </a: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1923EADB-042C-9948-B168-3B498566C6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" t="4579" r="2235" b="3846"/>
          <a:stretch/>
        </p:blipFill>
        <p:spPr>
          <a:xfrm>
            <a:off x="4013655" y="4163350"/>
            <a:ext cx="4164689" cy="2304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1580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</a:t>
            </a:r>
            <a:r>
              <a:rPr lang="zh-TW" altLang="en-US" dirty="0"/>
              <a:t> </a:t>
            </a:r>
            <a:r>
              <a:rPr lang="en-US" altLang="zh-TW" dirty="0"/>
              <a:t>– GP-MTL &amp; NAS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617200" cy="5468145"/>
          </a:xfrm>
        </p:spPr>
        <p:txBody>
          <a:bodyPr/>
          <a:lstStyle/>
          <a:p>
            <a:r>
              <a:rPr lang="en" altLang="zh-TW" dirty="0"/>
              <a:t>Proposed Method</a:t>
            </a:r>
          </a:p>
          <a:p>
            <a:pPr lvl="1"/>
            <a:r>
              <a:rPr lang="en" altLang="zh-TW" dirty="0"/>
              <a:t>Search space</a:t>
            </a:r>
          </a:p>
          <a:p>
            <a:pPr lvl="2"/>
            <a:r>
              <a:rPr lang="en" altLang="zh-TW" dirty="0"/>
              <a:t>Multiple single-task backbones</a:t>
            </a:r>
          </a:p>
          <a:p>
            <a:pPr lvl="2"/>
            <a:r>
              <a:rPr lang="en" altLang="zh-TW" dirty="0"/>
              <a:t>The general, hierarchical and </a:t>
            </a:r>
            <a:r>
              <a:rPr lang="en" altLang="zh-TW" dirty="0" err="1"/>
              <a:t>layerwise</a:t>
            </a:r>
            <a:r>
              <a:rPr lang="en" altLang="zh-TW" dirty="0"/>
              <a:t> feature sharing/fusing scheme across different backbones </a:t>
            </a:r>
          </a:p>
          <a:p>
            <a:pPr lvl="2"/>
            <a:endParaRPr lang="en" altLang="zh-TW" dirty="0"/>
          </a:p>
          <a:p>
            <a:pPr lvl="2"/>
            <a:endParaRPr lang="en" altLang="zh-TW" dirty="0"/>
          </a:p>
          <a:p>
            <a:pPr lvl="2"/>
            <a:endParaRPr lang="en" altLang="zh-TW" dirty="0"/>
          </a:p>
          <a:p>
            <a:pPr lvl="2"/>
            <a:endParaRPr lang="en" altLang="zh-TW" dirty="0"/>
          </a:p>
          <a:p>
            <a:pPr lvl="2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15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4923FD7A-85F3-EB49-A604-8CC45AFEC4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3254216"/>
            <a:ext cx="11074400" cy="310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2327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BFBC33-032A-4788-ADCB-95689DCE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403"/>
            <a:ext cx="10515600" cy="1325563"/>
          </a:xfrm>
        </p:spPr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C489C-3D5D-45F9-9F43-5DF8C9DEB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4966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Introduction</a:t>
            </a:r>
          </a:p>
          <a:p>
            <a:r>
              <a:rPr lang="en-US" altLang="zh-TW" sz="2400" dirty="0"/>
              <a:t>Method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Experiments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Conclusion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Progress Report</a:t>
            </a:r>
            <a:endParaRPr lang="zh-TW" altLang="en-US" sz="2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144688A-DF7D-483A-B569-1ABDDF436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39897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Problem Formulation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17</a:t>
            </a:fld>
            <a:endParaRPr lang="zh-TW" altLang="en-US"/>
          </a:p>
        </p:txBody>
      </p: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id="{B75B87B7-8BA3-BB45-AF27-0ABD25114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468145"/>
          </a:xfrm>
        </p:spPr>
        <p:txBody>
          <a:bodyPr/>
          <a:lstStyle/>
          <a:p>
            <a:r>
              <a:rPr lang="en" altLang="zh-TW" dirty="0"/>
              <a:t>Task-specific backbones and general inter-task feature fusion</a:t>
            </a:r>
          </a:p>
          <a:p>
            <a:pPr lvl="1"/>
            <a:r>
              <a:rPr lang="en" altLang="zh-TW" dirty="0"/>
              <a:t>The main difficulty is the difference in the designed search spaces for different tasks </a:t>
            </a:r>
          </a:p>
          <a:p>
            <a:pPr lvl="1"/>
            <a:r>
              <a:rPr lang="en" altLang="zh-TW" dirty="0"/>
              <a:t>Our strategy is to disentangle multi-task architecture into a general shared structure and optimize the shared structure with NAS</a:t>
            </a:r>
          </a:p>
          <a:p>
            <a:pPr lvl="2"/>
            <a:r>
              <a:rPr lang="en" altLang="zh-TW" dirty="0"/>
              <a:t>Involving feature fusion connections and the task-specific sub-networks</a:t>
            </a:r>
          </a:p>
          <a:p>
            <a:pPr lvl="1"/>
            <a:r>
              <a:rPr lang="en" altLang="zh-TW" dirty="0"/>
              <a:t>We formulate the single-task backbones as the task-specific parts, while focusing on designing the feature fusion scheme with a general </a:t>
            </a:r>
            <a:r>
              <a:rPr lang="en" altLang="zh-TW" i="1" dirty="0"/>
              <a:t>task-agnostic </a:t>
            </a:r>
            <a:r>
              <a:rPr lang="en" altLang="zh-TW" dirty="0"/>
              <a:t>search space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zh-TW" alt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FE1370D5-FCEF-9A4C-B5D1-D3677915B8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100" y="4567983"/>
            <a:ext cx="7543800" cy="211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721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	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18</a:t>
            </a:fld>
            <a:endParaRPr lang="zh-TW" altLang="en-US"/>
          </a:p>
        </p:txBody>
      </p: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id="{B75B87B7-8BA3-BB45-AF27-0ABD25114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468145"/>
          </a:xfrm>
        </p:spPr>
        <p:txBody>
          <a:bodyPr/>
          <a:lstStyle/>
          <a:p>
            <a:r>
              <a:rPr lang="en" altLang="zh-TW" dirty="0"/>
              <a:t> Search Space</a:t>
            </a:r>
          </a:p>
          <a:p>
            <a:pPr lvl="1"/>
            <a:r>
              <a:rPr lang="en" altLang="zh-TW" dirty="0"/>
              <a:t>Our goal is to learn good inter-task feature fusion edges on two well-trained single-task networks</a:t>
            </a:r>
          </a:p>
          <a:p>
            <a:pPr lvl="1"/>
            <a:r>
              <a:rPr lang="en" altLang="zh-TW" dirty="0"/>
              <a:t> We add directed edges at every intermediate layer of each backbone and aim to search a directed acyclic graph (DAG)</a:t>
            </a:r>
          </a:p>
          <a:p>
            <a:pPr lvl="2"/>
            <a:r>
              <a:rPr lang="en" altLang="zh-TW" dirty="0"/>
              <a:t>Every directed edge (computations) points from the </a:t>
            </a:r>
            <a:r>
              <a:rPr lang="en" altLang="zh-TW" i="1" dirty="0"/>
              <a:t>source </a:t>
            </a:r>
            <a:r>
              <a:rPr lang="en" altLang="zh-TW" dirty="0"/>
              <a:t>features to the </a:t>
            </a:r>
            <a:r>
              <a:rPr lang="en" altLang="zh-TW" i="1" dirty="0"/>
              <a:t>target </a:t>
            </a:r>
            <a:r>
              <a:rPr lang="en" altLang="zh-TW" dirty="0"/>
              <a:t>features</a:t>
            </a:r>
          </a:p>
          <a:p>
            <a:pPr lvl="2"/>
            <a:endParaRPr lang="en" altLang="zh-TW" dirty="0"/>
          </a:p>
          <a:p>
            <a:pPr lvl="3"/>
            <a:endParaRPr lang="en" altLang="zh-TW" dirty="0"/>
          </a:p>
          <a:p>
            <a:pPr lvl="2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17DFF5EB-587F-894C-97F7-E1F672272C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226" y="3646881"/>
            <a:ext cx="5543548" cy="303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530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	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19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75B87B7-8BA3-BB45-AF27-0ABD25114BD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</p:spPr>
            <p:txBody>
              <a:bodyPr/>
              <a:lstStyle/>
              <a:p>
                <a:r>
                  <a:rPr lang="en" altLang="zh-TW" dirty="0"/>
                  <a:t> Search Space</a:t>
                </a:r>
              </a:p>
              <a:p>
                <a:pPr lvl="1"/>
                <a:r>
                  <a:rPr lang="en" altLang="zh-TW" dirty="0"/>
                  <a:t>There are two types of </a:t>
                </a:r>
                <a:r>
                  <a:rPr lang="en" altLang="zh-TW" i="1" dirty="0"/>
                  <a:t>source</a:t>
                </a:r>
                <a:r>
                  <a:rPr lang="en" altLang="zh-TW" dirty="0"/>
                  <a:t> features, for task A:</a:t>
                </a:r>
              </a:p>
              <a:p>
                <a:pPr lvl="2"/>
                <a:r>
                  <a:rPr lang="en" altLang="zh-TW" i="1" dirty="0"/>
                  <a:t>Task-</a:t>
                </a:r>
                <a:r>
                  <a:rPr lang="en" altLang="zh-TW" b="1" i="1" dirty="0"/>
                  <a:t>identical</a:t>
                </a:r>
                <a:r>
                  <a:rPr lang="en" altLang="zh-TW" i="1" dirty="0"/>
                  <a:t> source </a:t>
                </a:r>
                <a:r>
                  <a:rPr lang="en" altLang="zh-TW" dirty="0"/>
                  <a:t>features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" altLang="zh-TW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𝑇𝐼</m:t>
                        </m:r>
                      </m:sup>
                    </m:sSubSup>
                  </m:oMath>
                </a14:m>
                <a:r>
                  <a:rPr lang="en" altLang="zh-TW" dirty="0"/>
                  <a:t>: the source features from the same task A </a:t>
                </a:r>
              </a:p>
              <a:p>
                <a:pPr lvl="2"/>
                <a:r>
                  <a:rPr lang="en" altLang="zh-TW" i="1" dirty="0"/>
                  <a:t>Task-</a:t>
                </a:r>
                <a:r>
                  <a:rPr lang="en" altLang="zh-TW" b="1" i="1" dirty="0"/>
                  <a:t>opposite</a:t>
                </a:r>
                <a:r>
                  <a:rPr lang="en" altLang="zh-TW" i="1" dirty="0"/>
                  <a:t> source </a:t>
                </a:r>
                <a:r>
                  <a:rPr lang="en" altLang="zh-TW" dirty="0"/>
                  <a:t>features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" altLang="zh-TW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𝑇𝑂</m:t>
                        </m:r>
                      </m:sup>
                    </m:sSup>
                  </m:oMath>
                </a14:m>
                <a:r>
                  <a:rPr lang="en" altLang="zh-TW" dirty="0"/>
                  <a:t>: the source features from the other task(s)</a:t>
                </a:r>
              </a:p>
              <a:p>
                <a:pPr lvl="1"/>
                <a:r>
                  <a:rPr lang="en" altLang="zh-TW" dirty="0"/>
                  <a:t>Candidate </a:t>
                </a:r>
                <a:r>
                  <a:rPr lang="en" altLang="zh-TW" i="1" dirty="0"/>
                  <a:t>task-opposite source </a:t>
                </a:r>
                <a:r>
                  <a:rPr lang="en" altLang="zh-TW" dirty="0"/>
                  <a:t>features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" altLang="zh-TW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𝑇𝑂</m:t>
                        </m:r>
                      </m:sup>
                    </m:sSubSup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=[</m:t>
                    </m:r>
                    <m:sSubSup>
                      <m:sSubSup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𝑇𝑂</m:t>
                        </m:r>
                      </m:sup>
                    </m:sSubSup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,…,</m:t>
                    </m:r>
                    <m:sSubSup>
                      <m:sSubSup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𝑇𝑂</m:t>
                        </m:r>
                      </m:sup>
                    </m:sSubSup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" altLang="zh-TW" dirty="0"/>
              </a:p>
              <a:p>
                <a:pPr lvl="1"/>
                <a:r>
                  <a:rPr lang="en" altLang="zh-TW" dirty="0"/>
                  <a:t>Search space: a tuple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(</m:t>
                    </m:r>
                    <m:sSubSup>
                      <m:sSubSup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𝑇𝑂</m:t>
                        </m:r>
                      </m:sup>
                    </m:sSubSup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𝒞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" altLang="zh-TW" dirty="0"/>
                  <a:t>, where </a:t>
                </a:r>
                <a14:m>
                  <m:oMath xmlns:m="http://schemas.openxmlformats.org/officeDocument/2006/math">
                    <m:r>
                      <a:rPr lang="en-US" altLang="zh-TW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𝒞</m:t>
                    </m:r>
                  </m:oMath>
                </a14:m>
                <a:r>
                  <a:rPr lang="en" altLang="zh-TW" dirty="0"/>
                  <a:t> is the fusion operations on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" altLang="zh-TW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𝑇𝐼</m:t>
                        </m:r>
                      </m:sup>
                    </m:sSubSup>
                  </m:oMath>
                </a14:m>
                <a:r>
                  <a:rPr lang="en" altLang="zh-TW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" altLang="zh-TW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𝑇𝑂</m:t>
                        </m:r>
                      </m:sup>
                    </m:sSubSup>
                  </m:oMath>
                </a14:m>
                <a:endParaRPr lang="en" altLang="zh-TW" dirty="0"/>
              </a:p>
              <a:p>
                <a:pPr lvl="2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75B87B7-8BA3-BB45-AF27-0ABD25114BD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  <a:blipFill>
                <a:blip r:embed="rId3"/>
                <a:stretch>
                  <a:fillRect l="-1086" t="-185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圖片 7">
            <a:extLst>
              <a:ext uri="{FF2B5EF4-FFF2-40B4-BE49-F238E27FC236}">
                <a16:creationId xmlns:a16="http://schemas.microsoft.com/office/drawing/2014/main" id="{70F98881-C9C2-6241-BA40-202D5DB6DA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200" y="3722034"/>
            <a:ext cx="5689600" cy="295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36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BFBC33-032A-4788-ADCB-95689DCE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403"/>
            <a:ext cx="10515600" cy="1325563"/>
          </a:xfrm>
        </p:spPr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C489C-3D5D-45F9-9F43-5DF8C9DEB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4966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Introduction</a:t>
            </a:r>
          </a:p>
          <a:p>
            <a:pPr lvl="1"/>
            <a:r>
              <a:rPr lang="en-US" altLang="zh-TW" sz="2000" dirty="0"/>
              <a:t>Multi-task learning</a:t>
            </a:r>
          </a:p>
          <a:p>
            <a:pPr lvl="1"/>
            <a:r>
              <a:rPr lang="en-US" altLang="zh-TW" sz="2000" dirty="0"/>
              <a:t>NAS</a:t>
            </a:r>
          </a:p>
          <a:p>
            <a:pPr lvl="1"/>
            <a:r>
              <a:rPr lang="en-US" altLang="zh-TW" sz="2000" dirty="0"/>
              <a:t>GP-MTL + NAS</a:t>
            </a:r>
          </a:p>
          <a:p>
            <a:r>
              <a:rPr lang="en-US" altLang="zh-TW" sz="2400" dirty="0"/>
              <a:t>Method</a:t>
            </a:r>
          </a:p>
          <a:p>
            <a:pPr lvl="1"/>
            <a:r>
              <a:rPr lang="en-US" altLang="zh-TW" sz="2000" dirty="0"/>
              <a:t>Search Space</a:t>
            </a:r>
          </a:p>
          <a:p>
            <a:pPr lvl="1"/>
            <a:r>
              <a:rPr lang="en-US" altLang="zh-TW" sz="2000" dirty="0"/>
              <a:t>Search Algorithm</a:t>
            </a:r>
          </a:p>
          <a:p>
            <a:r>
              <a:rPr lang="en-US" altLang="zh-TW" sz="2400" dirty="0"/>
              <a:t>Experiments</a:t>
            </a:r>
          </a:p>
          <a:p>
            <a:r>
              <a:rPr lang="en-US" altLang="zh-TW" sz="2400" dirty="0"/>
              <a:t>Conclusion</a:t>
            </a:r>
          </a:p>
          <a:p>
            <a:r>
              <a:rPr lang="en-US" altLang="zh-TW" sz="2400" dirty="0"/>
              <a:t>Progress Report</a:t>
            </a:r>
            <a:endParaRPr lang="zh-TW" altLang="en-US" sz="24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DC71EFE-4197-4277-9582-CA99CAEAC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68358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	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20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75B87B7-8BA3-BB45-AF27-0ABD25114BD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</p:spPr>
            <p:txBody>
              <a:bodyPr>
                <a:normAutofit/>
              </a:bodyPr>
              <a:lstStyle/>
              <a:p>
                <a:r>
                  <a:rPr lang="en" altLang="zh-TW" dirty="0"/>
                  <a:t> Search Space</a:t>
                </a:r>
              </a:p>
              <a:p>
                <a:pPr lvl="1"/>
                <a:r>
                  <a:rPr lang="en-US" altLang="zh-TW" dirty="0"/>
                  <a:t>The optimal fused feature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altLang="zh-TW" dirty="0"/>
                  <a:t> is: </a:t>
                </a:r>
                <a:endParaRPr lang="en" altLang="zh-TW" dirty="0"/>
              </a:p>
              <a:p>
                <a:pPr lvl="2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2"/>
                <a14:m>
                  <m:oMath xmlns:m="http://schemas.openxmlformats.org/officeDocument/2006/math">
                    <m:r>
                      <a:rPr lang="en" altLang="zh-TW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𝒞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={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𝐺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𝐻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" altLang="zh-TW" dirty="0"/>
                  <a:t>,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𝐺</m:t>
                    </m:r>
                  </m:oMath>
                </a14:m>
                <a:r>
                  <a:rPr lang="en" altLang="zh-TW" dirty="0"/>
                  <a:t> is the nonlinear activation,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𝐻</m:t>
                    </m:r>
                  </m:oMath>
                </a14:m>
                <a:r>
                  <a:rPr lang="en" altLang="zh-TW" dirty="0"/>
                  <a:t> is the feature transformations</a:t>
                </a:r>
              </a:p>
              <a:p>
                <a:pPr lvl="2"/>
                <a:r>
                  <a:rPr lang="en" altLang="zh-TW" dirty="0"/>
                  <a:t>R is the spatial resizing operation (e.g. bilinear interpolation)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" altLang="zh-TW" dirty="0"/>
                  <a:t> is a binary indicator denoting if there is an edge from the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" altLang="zh-TW" dirty="0"/>
                  <a:t>-</a:t>
                </a:r>
                <a:r>
                  <a:rPr lang="en" altLang="zh-TW" dirty="0" err="1"/>
                  <a:t>th</a:t>
                </a:r>
                <a:r>
                  <a:rPr lang="en" altLang="zh-TW" dirty="0"/>
                  <a:t> task-opposite source node to the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" altLang="zh-TW" dirty="0"/>
                  <a:t>-</a:t>
                </a:r>
                <a:r>
                  <a:rPr lang="en" altLang="zh-TW" dirty="0" err="1"/>
                  <a:t>th</a:t>
                </a:r>
                <a:r>
                  <a:rPr lang="en" altLang="zh-TW" dirty="0"/>
                  <a:t> target node (optimized by NAS)</a:t>
                </a:r>
              </a:p>
              <a:p>
                <a:pPr lvl="1"/>
                <a:r>
                  <a:rPr lang="en" altLang="zh-TW" dirty="0"/>
                  <a:t>For two tasks with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" altLang="zh-TW" dirty="0"/>
                  <a:t> layers for each, this general search space can produce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+1)</m:t>
                        </m:r>
                      </m:sup>
                    </m:sSup>
                  </m:oMath>
                </a14:m>
                <a:r>
                  <a:rPr lang="en" altLang="zh-TW" dirty="0"/>
                  <a:t> candidate fusion architectures</a:t>
                </a:r>
              </a:p>
              <a:p>
                <a:pPr lvl="2"/>
                <a:r>
                  <a:rPr lang="en" altLang="zh-TW" dirty="0"/>
                  <a:t>Including the state-of-the-art NDDR-CNN and cross-stitch networks as the special cases</a:t>
                </a:r>
                <a:br>
                  <a:rPr lang="en" altLang="zh-TW" dirty="0"/>
                </a:br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75B87B7-8BA3-BB45-AF27-0ABD25114BD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  <a:blipFill>
                <a:blip r:embed="rId3"/>
                <a:stretch>
                  <a:fillRect l="-1086" t="-185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511A7F12-99A7-3549-B261-7B33A2A754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0" y="2269710"/>
            <a:ext cx="64770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4860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	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21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75B87B7-8BA3-BB45-AF27-0ABD25114BD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</p:spPr>
            <p:txBody>
              <a:bodyPr>
                <a:normAutofit/>
              </a:bodyPr>
              <a:lstStyle/>
              <a:p>
                <a:r>
                  <a:rPr lang="en" altLang="zh-TW" dirty="0"/>
                  <a:t>Inter-Task Feature Fusion Operation</a:t>
                </a:r>
              </a:p>
              <a:p>
                <a:pPr lvl="1"/>
                <a:r>
                  <a:rPr lang="en" altLang="zh-TW" dirty="0"/>
                  <a:t>We follow NDDR-CNN [13] to design our feature transformation</a:t>
                </a:r>
                <a:r>
                  <a:rPr lang="en-US" altLang="zh-TW" dirty="0"/>
                  <a:t>                 </a:t>
                </a:r>
                <a:r>
                  <a:rPr lang="en" altLang="zh-TW" dirty="0"/>
                  <a:t>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 = {1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1 </m:t>
                    </m:r>
                    <m:r>
                      <m:rPr>
                        <m:nor/>
                      </m:rPr>
                      <a:rPr lang="en" altLang="zh-TW" i="0" dirty="0" smtClean="0">
                        <a:latin typeface="Cambria Math" panose="02040503050406030204" pitchFamily="18" charset="0"/>
                      </a:rPr>
                      <m:t>Conv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(·)}</m:t>
                    </m:r>
                  </m:oMath>
                </a14:m>
                <a:r>
                  <a:rPr lang="en" altLang="zh-TW" dirty="0"/>
                  <a:t> and our nonlinear activation </a:t>
                </a:r>
                <a14:m>
                  <m:oMath xmlns:m="http://schemas.openxmlformats.org/officeDocument/2006/math"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𝐺</m:t>
                    </m:r>
                    <m:r>
                      <a:rPr lang="en" altLang="zh-TW" i="1" dirty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" altLang="zh-TW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" altLang="zh-TW" i="0" dirty="0" err="1">
                            <a:latin typeface="Cambria Math" panose="02040503050406030204" pitchFamily="18" charset="0"/>
                          </a:rPr>
                          <m:t>ReLU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" altLang="zh-TW" i="0" dirty="0">
                            <a:latin typeface="Cambria Math" panose="02040503050406030204" pitchFamily="18" charset="0"/>
                          </a:rPr>
                          <m:t>BN</m:t>
                        </m:r>
                        <m:d>
                          <m:dPr>
                            <m:ctrlPr>
                              <a:rPr lang="en" altLang="zh-TW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" altLang="zh-TW" i="1" dirty="0">
                                <a:latin typeface="Cambria Math" panose="02040503050406030204" pitchFamily="18" charset="0"/>
                              </a:rPr>
                              <m:t>·</m:t>
                            </m:r>
                          </m:e>
                        </m:d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</m:oMath>
                </a14:m>
                <a:endParaRPr lang="en" altLang="zh-TW" dirty="0"/>
              </a:p>
              <a:p>
                <a:pPr lvl="2"/>
                <a:r>
                  <a:rPr lang="en" altLang="zh-TW" dirty="0"/>
                  <a:t>Eq. (1) becomes: </a:t>
                </a:r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75B87B7-8BA3-BB45-AF27-0ABD25114BD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  <a:blipFill>
                <a:blip r:embed="rId3"/>
                <a:stretch>
                  <a:fillRect l="-1086" t="-185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圖片 5" descr="一張含有 文字 的圖片&#10;&#10;自動產生的描述">
            <a:extLst>
              <a:ext uri="{FF2B5EF4-FFF2-40B4-BE49-F238E27FC236}">
                <a16:creationId xmlns:a16="http://schemas.microsoft.com/office/drawing/2014/main" id="{2D8D4021-FA4B-C643-8F7C-238FB8D991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950" y="2816552"/>
            <a:ext cx="6388100" cy="863600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50A07368-5DE1-D54E-B705-ADE9A095FF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00" y="3680152"/>
            <a:ext cx="5226200" cy="3000982"/>
          </a:xfrm>
          <a:prstGeom prst="rect">
            <a:avLst/>
          </a:prstGeom>
        </p:spPr>
      </p:pic>
      <p:pic>
        <p:nvPicPr>
          <p:cNvPr id="10" name="圖片 9" descr="一張含有 文字 的圖片&#10;&#10;自動產生的描述">
            <a:extLst>
              <a:ext uri="{FF2B5EF4-FFF2-40B4-BE49-F238E27FC236}">
                <a16:creationId xmlns:a16="http://schemas.microsoft.com/office/drawing/2014/main" id="{187DDB07-86A6-FD42-A180-6233F4250B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729" y="-3921"/>
            <a:ext cx="5486271" cy="76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7702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	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22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75B87B7-8BA3-BB45-AF27-0ABD25114BD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</p:spPr>
            <p:txBody>
              <a:bodyPr>
                <a:normAutofit/>
              </a:bodyPr>
              <a:lstStyle/>
              <a:p>
                <a:r>
                  <a:rPr lang="en" altLang="zh-TW" dirty="0"/>
                  <a:t>Inter-Task Feature Fusion Operation</a:t>
                </a:r>
              </a:p>
              <a:p>
                <a:pPr lvl="1"/>
                <a:r>
                  <a:rPr lang="en-US" altLang="zh-TW" b="0" dirty="0"/>
                  <a:t>Initialization of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𝐻</m:t>
                    </m:r>
                  </m:oMath>
                </a14:m>
                <a:r>
                  <a:rPr lang="en" altLang="zh-TW" dirty="0"/>
                  <a:t> (1x1 Conv)</a:t>
                </a:r>
              </a:p>
              <a:p>
                <a:pPr lvl="2"/>
                <a:r>
                  <a:rPr lang="en" altLang="zh-TW" dirty="0"/>
                  <a:t>Since we are inserting novel edges into fixed and well-trained single-task backbones, we should avoid severe changes of the original single-task output at each layer</a:t>
                </a:r>
              </a:p>
              <a:p>
                <a:pPr marL="914400" lvl="2" indent="0">
                  <a:buNone/>
                </a:pPr>
                <a:endParaRPr lang="en" altLang="zh-TW" dirty="0"/>
              </a:p>
              <a:p>
                <a:pPr marL="914400" lvl="2" indent="0">
                  <a:buNone/>
                </a:pPr>
                <a:endParaRPr lang="en" altLang="zh-TW" dirty="0"/>
              </a:p>
              <a:p>
                <a:pPr marL="914400" lvl="2" indent="0">
                  <a:buNone/>
                </a:pPr>
                <a:endParaRPr lang="en" altLang="zh-TW" dirty="0"/>
              </a:p>
              <a:p>
                <a:pPr lvl="2"/>
                <a:endParaRPr lang="en" altLang="zh-TW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2"/>
                <a14:m>
                  <m:oMath xmlns:m="http://schemas.openxmlformats.org/officeDocument/2006/math">
                    <m:r>
                      <a:rPr lang="en" altLang="zh-TW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𝕀</m:t>
                    </m:r>
                  </m:oMath>
                </a14:m>
                <a:r>
                  <a:rPr lang="en" altLang="zh-TW" dirty="0"/>
                  <a:t> is an identity matrix that focuses on only initializing the block-diagonal elements in the 1 × 1 convolution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𝑇𝐼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,  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𝑇𝑂</m:t>
                        </m:r>
                      </m:sub>
                    </m:sSub>
                  </m:oMath>
                </a14:m>
                <a:r>
                  <a:rPr lang="en" altLang="zh-TW" dirty="0"/>
                  <a:t> are the initialized weights for the </a:t>
                </a:r>
                <a:r>
                  <a:rPr lang="en" altLang="zh-TW" i="1" dirty="0"/>
                  <a:t>task-identical source </a:t>
                </a:r>
                <a:r>
                  <a:rPr lang="en" altLang="zh-TW" dirty="0"/>
                  <a:t>and the </a:t>
                </a:r>
                <a:r>
                  <a:rPr lang="en" altLang="zh-TW" i="1" dirty="0"/>
                  <a:t>task-opposite source </a:t>
                </a:r>
                <a:r>
                  <a:rPr lang="en" altLang="zh-TW" dirty="0"/>
                  <a:t>features,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𝑇𝐼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 + 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𝑇𝑂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" altLang="zh-TW" dirty="0"/>
                  <a:t> with large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𝑇𝐼</m:t>
                        </m:r>
                      </m:sub>
                    </m:sSub>
                  </m:oMath>
                </a14:m>
                <a:endParaRPr lang="en" altLang="zh-TW" dirty="0"/>
              </a:p>
              <a:p>
                <a:pPr lvl="2"/>
                <a:endParaRPr lang="en" altLang="zh-TW" dirty="0"/>
              </a:p>
              <a:p>
                <a:pPr lvl="2"/>
                <a:endParaRPr lang="en" altLang="zh-TW" dirty="0"/>
              </a:p>
              <a:p>
                <a:pPr marL="914400" lvl="2" indent="0">
                  <a:buNone/>
                </a:pPr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75B87B7-8BA3-BB45-AF27-0ABD25114BD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  <a:blipFill>
                <a:blip r:embed="rId3"/>
                <a:stretch>
                  <a:fillRect l="-1086" t="-185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圖片 8">
            <a:extLst>
              <a:ext uri="{FF2B5EF4-FFF2-40B4-BE49-F238E27FC236}">
                <a16:creationId xmlns:a16="http://schemas.microsoft.com/office/drawing/2014/main" id="{50A07368-5DE1-D54E-B705-ADE9A095FFC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11" t="46455" r="4000"/>
          <a:stretch/>
        </p:blipFill>
        <p:spPr>
          <a:xfrm>
            <a:off x="8735976" y="36218"/>
            <a:ext cx="3456024" cy="2024402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FF116D45-BDDA-564C-9D6B-2B513619551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8"/>
          <a:stretch/>
        </p:blipFill>
        <p:spPr>
          <a:xfrm>
            <a:off x="0" y="2819912"/>
            <a:ext cx="12120386" cy="121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9807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	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23</a:t>
            </a:fld>
            <a:endParaRPr lang="zh-TW" altLang="en-US"/>
          </a:p>
        </p:txBody>
      </p: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id="{B75B87B7-8BA3-BB45-AF27-0ABD25114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468145"/>
          </a:xfrm>
        </p:spPr>
        <p:txBody>
          <a:bodyPr>
            <a:normAutofit/>
          </a:bodyPr>
          <a:lstStyle/>
          <a:p>
            <a:r>
              <a:rPr lang="en-US" altLang="zh-TW" dirty="0"/>
              <a:t>Search Algorithm</a:t>
            </a:r>
          </a:p>
          <a:p>
            <a:pPr lvl="1"/>
            <a:r>
              <a:rPr lang="en" altLang="zh-TW" dirty="0"/>
              <a:t>Our method can alleviate the performance gap between the searched and the evaluation architectures</a:t>
            </a:r>
          </a:p>
          <a:p>
            <a:pPr lvl="2"/>
            <a:r>
              <a:rPr lang="en" altLang="zh-TW" dirty="0"/>
              <a:t>The gap is caused by the inconsistency between the searched mixture architectures and the derived single evaluation architectures in previous algorithms</a:t>
            </a:r>
          </a:p>
          <a:p>
            <a:pPr lvl="2"/>
            <a:r>
              <a:rPr lang="en" altLang="zh-TW" dirty="0"/>
              <a:t>The inconsistency in the searched and evaluation architectures is introduced by the </a:t>
            </a:r>
            <a:r>
              <a:rPr lang="en" altLang="zh-TW" b="1" dirty="0"/>
              <a:t>continuous relaxation</a:t>
            </a:r>
            <a:r>
              <a:rPr lang="en" altLang="zh-TW" dirty="0"/>
              <a:t> and the </a:t>
            </a:r>
            <a:r>
              <a:rPr lang="en" altLang="zh-TW" b="1" dirty="0"/>
              <a:t>discretization</a:t>
            </a:r>
            <a:r>
              <a:rPr lang="en" altLang="zh-TW" dirty="0"/>
              <a:t> procedures </a:t>
            </a:r>
          </a:p>
          <a:p>
            <a:pPr lvl="1"/>
            <a:endParaRPr lang="zh-TW" altLang="en-US" dirty="0"/>
          </a:p>
        </p:txBody>
      </p:sp>
      <p:pic>
        <p:nvPicPr>
          <p:cNvPr id="30" name="圖片 29">
            <a:extLst>
              <a:ext uri="{FF2B5EF4-FFF2-40B4-BE49-F238E27FC236}">
                <a16:creationId xmlns:a16="http://schemas.microsoft.com/office/drawing/2014/main" id="{8D7D729A-F51B-D649-8DFB-36F905222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936" y="4133331"/>
            <a:ext cx="7558264" cy="222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0572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	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24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75B87B7-8BA3-BB45-AF27-0ABD25114BD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</p:spPr>
            <p:txBody>
              <a:bodyPr>
                <a:normAutofit/>
              </a:bodyPr>
              <a:lstStyle/>
              <a:p>
                <a:r>
                  <a:rPr lang="en" altLang="zh-TW" dirty="0"/>
                  <a:t>Continuous relaxation</a:t>
                </a:r>
              </a:p>
              <a:p>
                <a:pPr lvl="1"/>
                <a:r>
                  <a:rPr lang="en" altLang="zh-TW" dirty="0"/>
                  <a:t>For the connectivity of network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r>
                  <a:rPr lang="en" altLang="zh-TW" dirty="0"/>
                  <a:t> as a set of random variables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" altLang="zh-TW" dirty="0"/>
                  <a:t>,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" altLang="zh-TW" dirty="0"/>
                  <a:t> is sampled from some discrete distribution parameterized by the </a:t>
                </a:r>
                <a:r>
                  <a:rPr lang="en" altLang="zh-TW" i="1" dirty="0"/>
                  <a:t>architecture weights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" altLang="zh-TW" dirty="0"/>
                  <a:t> </a:t>
                </a:r>
              </a:p>
              <a:p>
                <a:pPr marL="457200" lvl="1" indent="0">
                  <a:buNone/>
                </a:pPr>
                <a:r>
                  <a:rPr lang="en-US" altLang="zh-TW" b="0" dirty="0"/>
                  <a:t>		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𝑍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={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∼</m:t>
                    </m:r>
                    <m:r>
                      <m:rPr>
                        <m:nor/>
                      </m:rPr>
                      <a:rPr lang="en-US" altLang="zh-TW" b="0" i="0" smtClean="0">
                        <a:latin typeface="Cambria Math" panose="02040503050406030204" pitchFamily="18" charset="0"/>
                      </a:rPr>
                      <m:t>DisDist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)|∀</m:t>
                    </m:r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TW" b="0" i="0" smtClean="0">
                        <a:latin typeface="Cambria Math" panose="02040503050406030204" pitchFamily="18" charset="0"/>
                      </a:rPr>
                      <m:t>in</m:t>
                    </m:r>
                    <m:r>
                      <m:rPr>
                        <m:nor/>
                      </m:rPr>
                      <a:rPr lang="en-US" altLang="zh-TW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TW" b="0" i="0" smtClean="0">
                        <a:latin typeface="Cambria Math" panose="02040503050406030204" pitchFamily="18" charset="0"/>
                      </a:rPr>
                      <m:t>the</m:t>
                    </m:r>
                    <m:r>
                      <m:rPr>
                        <m:nor/>
                      </m:rPr>
                      <a:rPr lang="en-US" altLang="zh-TW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TW" b="0" i="0" smtClean="0">
                        <a:latin typeface="Cambria Math" panose="02040503050406030204" pitchFamily="18" charset="0"/>
                      </a:rPr>
                      <m:t>search</m:t>
                    </m:r>
                    <m:r>
                      <m:rPr>
                        <m:nor/>
                      </m:rPr>
                      <a:rPr lang="en-US" altLang="zh-TW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TW" b="0" i="0" smtClean="0">
                        <a:latin typeface="Cambria Math" panose="02040503050406030204" pitchFamily="18" charset="0"/>
                      </a:rPr>
                      <m:t>space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en" altLang="zh-TW" dirty="0"/>
              </a:p>
              <a:p>
                <a:pPr lvl="1"/>
                <a:r>
                  <a:rPr lang="en" altLang="zh-TW" dirty="0"/>
                  <a:t>The multivariate sampling distribution for all the fusion connections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l-GR" altLang="zh-TW" i="1" dirty="0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(⋅)</m:t>
                        </m:r>
                      </m:sub>
                    </m:sSub>
                  </m:oMath>
                </a14:m>
                <a:r>
                  <a:rPr lang="el-GR" altLang="zh-TW" dirty="0"/>
                  <a:t>, </a:t>
                </a:r>
                <a:r>
                  <a:rPr lang="en" altLang="zh-TW" dirty="0"/>
                  <a:t>where </a:t>
                </a:r>
                <a14:m>
                  <m:oMath xmlns:m="http://schemas.openxmlformats.org/officeDocument/2006/math">
                    <m:r>
                      <a:rPr lang="el-GR" altLang="zh-TW" i="1" dirty="0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l-GR" altLang="zh-TW" i="1" dirty="0" smtClean="0">
                        <a:latin typeface="Cambria Math" panose="02040503050406030204" pitchFamily="18" charset="0"/>
                      </a:rPr>
                      <m:t> = {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altLang="zh-TW" i="1" dirty="0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" altLang="zh-TW" i="1" dirty="0" err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" altLang="zh-TW" i="1" dirty="0">
                        <a:latin typeface="Cambria Math" panose="02040503050406030204" pitchFamily="18" charset="0"/>
                      </a:rPr>
                      <m:t> | ∀(</m:t>
                    </m:r>
                    <m:r>
                      <a:rPr lang="en" altLang="zh-TW" i="1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) </m:t>
                    </m:r>
                    <m:r>
                      <m:rPr>
                        <m:nor/>
                      </m:rPr>
                      <a:rPr lang="en" altLang="zh-TW" i="0" dirty="0">
                        <a:latin typeface="Cambria Math" panose="02040503050406030204" pitchFamily="18" charset="0"/>
                      </a:rPr>
                      <m:t>in</m:t>
                    </m:r>
                    <m:r>
                      <m:rPr>
                        <m:nor/>
                      </m:rPr>
                      <a:rPr lang="en" altLang="zh-TW" i="0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" altLang="zh-TW" i="0" dirty="0">
                        <a:latin typeface="Cambria Math" panose="02040503050406030204" pitchFamily="18" charset="0"/>
                      </a:rPr>
                      <m:t>the</m:t>
                    </m:r>
                    <m:r>
                      <m:rPr>
                        <m:nor/>
                      </m:rPr>
                      <a:rPr lang="en" altLang="zh-TW" i="0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" altLang="zh-TW" i="0" dirty="0">
                        <a:latin typeface="Cambria Math" panose="02040503050406030204" pitchFamily="18" charset="0"/>
                      </a:rPr>
                      <m:t>search</m:t>
                    </m:r>
                    <m:r>
                      <m:rPr>
                        <m:nor/>
                      </m:rPr>
                      <a:rPr lang="en" altLang="zh-TW" i="0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" altLang="zh-TW" i="0" dirty="0">
                        <a:latin typeface="Cambria Math" panose="02040503050406030204" pitchFamily="18" charset="0"/>
                      </a:rPr>
                      <m:t>space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en" altLang="zh-TW" dirty="0"/>
              </a:p>
              <a:p>
                <a:pPr lvl="1"/>
                <a:r>
                  <a:rPr lang="en" altLang="zh-TW" dirty="0"/>
                  <a:t>The architecture search objective is </a:t>
                </a:r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2"/>
                <a:r>
                  <a:rPr lang="en" altLang="zh-TW" dirty="0"/>
                  <a:t>We want to find the best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" altLang="zh-TW" dirty="0"/>
                  <a:t> that makes the sampled architecture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r>
                  <a:rPr lang="en" altLang="zh-TW" dirty="0"/>
                  <a:t> according to </a:t>
                </a:r>
                <a14:m>
                  <m:oMath xmlns:m="http://schemas.openxmlformats.org/officeDocument/2006/math">
                    <m:r>
                      <a:rPr lang="en-US" altLang="zh-TW" i="1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altLang="zh-TW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" altLang="zh-TW" dirty="0"/>
                  <a:t>will get the minimum loss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𝑍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75B87B7-8BA3-BB45-AF27-0ABD25114BD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  <a:blipFill>
                <a:blip r:embed="rId3"/>
                <a:stretch>
                  <a:fillRect l="-1086" t="-1852" r="-96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圖片 5">
            <a:extLst>
              <a:ext uri="{FF2B5EF4-FFF2-40B4-BE49-F238E27FC236}">
                <a16:creationId xmlns:a16="http://schemas.microsoft.com/office/drawing/2014/main" id="{EF369556-D539-9148-B84F-1AD7CE6DC9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4441635"/>
            <a:ext cx="6172200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9802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	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25</a:t>
            </a:fld>
            <a:endParaRPr lang="zh-TW" altLang="en-US"/>
          </a:p>
        </p:txBody>
      </p: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id="{B75B87B7-8BA3-BB45-AF27-0ABD25114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468145"/>
          </a:xfrm>
        </p:spPr>
        <p:txBody>
          <a:bodyPr>
            <a:normAutofit/>
          </a:bodyPr>
          <a:lstStyle/>
          <a:p>
            <a:r>
              <a:rPr lang="en" altLang="zh-TW" dirty="0"/>
              <a:t>Continuous relaxation</a:t>
            </a:r>
          </a:p>
          <a:p>
            <a:pPr lvl="1"/>
            <a:r>
              <a:rPr lang="en" altLang="zh-TW" dirty="0"/>
              <a:t>Deterministic Relaxation in DARTS [35]</a:t>
            </a:r>
          </a:p>
          <a:p>
            <a:pPr lvl="2"/>
            <a:r>
              <a:rPr lang="en" altLang="zh-TW" dirty="0"/>
              <a:t>Directly maintain and optimize a mixture of architectures</a:t>
            </a:r>
          </a:p>
          <a:p>
            <a:pPr lvl="2"/>
            <a:endParaRPr lang="en" altLang="zh-TW" dirty="0"/>
          </a:p>
          <a:p>
            <a:pPr lvl="2"/>
            <a:endParaRPr lang="en" altLang="zh-TW" dirty="0"/>
          </a:p>
          <a:p>
            <a:pPr lvl="1"/>
            <a:endParaRPr lang="en" altLang="zh-TW" dirty="0"/>
          </a:p>
          <a:p>
            <a:pPr lvl="1"/>
            <a:r>
              <a:rPr lang="en" altLang="zh-TW" dirty="0"/>
              <a:t>Stochastic Relaxation in SNAS [64]</a:t>
            </a:r>
          </a:p>
          <a:p>
            <a:pPr lvl="2"/>
            <a:r>
              <a:rPr lang="en" altLang="zh-TW" dirty="0"/>
              <a:t>Uses the reparameterization trick with the Concrete distribution [39] to sample architectures during search while allowing gradient to backpropagate through the sampling procedure</a:t>
            </a:r>
          </a:p>
          <a:p>
            <a:pPr lvl="2"/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B0B2868F-2DEC-8B47-8785-75454A6F1564}"/>
              </a:ext>
            </a:extLst>
          </p:cNvPr>
          <p:cNvSpPr txBox="1"/>
          <p:nvPr/>
        </p:nvSpPr>
        <p:spPr>
          <a:xfrm>
            <a:off x="503349" y="6222838"/>
            <a:ext cx="999293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050" dirty="0"/>
              <a:t>[35] </a:t>
            </a:r>
            <a:r>
              <a:rPr lang="en" altLang="zh-TW" sz="1050" dirty="0" err="1"/>
              <a:t>Hanxiao</a:t>
            </a:r>
            <a:r>
              <a:rPr lang="en" altLang="zh-TW" sz="1050" dirty="0"/>
              <a:t> Liu, Karen </a:t>
            </a:r>
            <a:r>
              <a:rPr lang="en" altLang="zh-TW" sz="1050" dirty="0" err="1"/>
              <a:t>Simonyan</a:t>
            </a:r>
            <a:r>
              <a:rPr lang="en" altLang="zh-TW" sz="1050" dirty="0"/>
              <a:t>, and </a:t>
            </a:r>
            <a:r>
              <a:rPr lang="en" altLang="zh-TW" sz="1050" dirty="0" err="1"/>
              <a:t>Yiming</a:t>
            </a:r>
            <a:r>
              <a:rPr lang="en" altLang="zh-TW" sz="1050" dirty="0"/>
              <a:t> Yang. DARTS: Differentiable architecture search. In </a:t>
            </a:r>
            <a:r>
              <a:rPr lang="en" altLang="zh-TW" sz="1050" i="1" dirty="0"/>
              <a:t>ICLR</a:t>
            </a:r>
            <a:r>
              <a:rPr lang="en" altLang="zh-TW" sz="1050" dirty="0"/>
              <a:t>, 2019. </a:t>
            </a:r>
          </a:p>
          <a:p>
            <a:r>
              <a:rPr lang="en" altLang="zh-TW" sz="1050" dirty="0"/>
              <a:t>[39] Chris J. Maddison, Andriy </a:t>
            </a:r>
            <a:r>
              <a:rPr lang="en" altLang="zh-TW" sz="1050" dirty="0" err="1"/>
              <a:t>Mnih</a:t>
            </a:r>
            <a:r>
              <a:rPr lang="en" altLang="zh-TW" sz="1050" dirty="0"/>
              <a:t>, and Yee </a:t>
            </a:r>
            <a:r>
              <a:rPr lang="en" altLang="zh-TW" sz="1050" dirty="0" err="1"/>
              <a:t>Whye</a:t>
            </a:r>
            <a:r>
              <a:rPr lang="en" altLang="zh-TW" sz="1050" dirty="0"/>
              <a:t> </a:t>
            </a:r>
            <a:r>
              <a:rPr lang="en" altLang="zh-TW" sz="1050" dirty="0" err="1"/>
              <a:t>Teh</a:t>
            </a:r>
            <a:r>
              <a:rPr lang="en" altLang="zh-TW" sz="1050" dirty="0"/>
              <a:t>. The concrete distribution: A continuous relaxation of discrete random variables. In ICLR, 2016. </a:t>
            </a:r>
          </a:p>
          <a:p>
            <a:r>
              <a:rPr lang="en" altLang="zh-TW" sz="1050" dirty="0"/>
              <a:t>[64] </a:t>
            </a:r>
            <a:r>
              <a:rPr lang="en" altLang="zh-TW" sz="1050" dirty="0" err="1"/>
              <a:t>Sirui</a:t>
            </a:r>
            <a:r>
              <a:rPr lang="en" altLang="zh-TW" sz="1050" dirty="0"/>
              <a:t> </a:t>
            </a:r>
            <a:r>
              <a:rPr lang="en" altLang="zh-TW" sz="1050" dirty="0" err="1"/>
              <a:t>Xie</a:t>
            </a:r>
            <a:r>
              <a:rPr lang="en" altLang="zh-TW" sz="1050" dirty="0"/>
              <a:t>, </a:t>
            </a:r>
            <a:r>
              <a:rPr lang="en" altLang="zh-TW" sz="1050" dirty="0" err="1"/>
              <a:t>Hehui</a:t>
            </a:r>
            <a:r>
              <a:rPr lang="en" altLang="zh-TW" sz="1050" dirty="0"/>
              <a:t> Zheng, </a:t>
            </a:r>
            <a:r>
              <a:rPr lang="en" altLang="zh-TW" sz="1050" dirty="0" err="1"/>
              <a:t>Chunxiao</a:t>
            </a:r>
            <a:r>
              <a:rPr lang="en" altLang="zh-TW" sz="1050" dirty="0"/>
              <a:t> Liu, and Liang Lin. SNAS: stochastic neural architecture search. In ICLR, 2019. 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BACC6D88-CF19-6144-9D6D-1151AFB8FE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695" y="2446986"/>
            <a:ext cx="5184610" cy="982014"/>
          </a:xfrm>
          <a:prstGeom prst="rect">
            <a:avLst/>
          </a:prstGeom>
        </p:spPr>
      </p:pic>
      <p:pic>
        <p:nvPicPr>
          <p:cNvPr id="11" name="圖片 10" descr="一張含有 文字 的圖片&#10;&#10;自動產生的描述">
            <a:extLst>
              <a:ext uri="{FF2B5EF4-FFF2-40B4-BE49-F238E27FC236}">
                <a16:creationId xmlns:a16="http://schemas.microsoft.com/office/drawing/2014/main" id="{6D76DB4A-1F10-BB45-AFD8-BA964EDE54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695" y="4808065"/>
            <a:ext cx="5184610" cy="1002785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E98CAD68-699F-E649-8AEC-E8E61D22BA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305" y="4682616"/>
            <a:ext cx="3407125" cy="1386347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C280341A-716E-F046-A6C0-688C99F0D7F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954"/>
          <a:stretch/>
        </p:blipFill>
        <p:spPr>
          <a:xfrm>
            <a:off x="8897131" y="2085534"/>
            <a:ext cx="3198299" cy="1648968"/>
          </a:xfrm>
          <a:prstGeom prst="rect">
            <a:avLst/>
          </a:prstGeom>
        </p:spPr>
      </p:pic>
      <p:pic>
        <p:nvPicPr>
          <p:cNvPr id="16" name="圖片 15">
            <a:extLst>
              <a:ext uri="{FF2B5EF4-FFF2-40B4-BE49-F238E27FC236}">
                <a16:creationId xmlns:a16="http://schemas.microsoft.com/office/drawing/2014/main" id="{C99BD83D-8678-7240-AFAF-480A2A0F31B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3" t="-7675"/>
          <a:stretch/>
        </p:blipFill>
        <p:spPr>
          <a:xfrm>
            <a:off x="392785" y="5027589"/>
            <a:ext cx="2994360" cy="41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6330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	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26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75B87B7-8BA3-BB45-AF27-0ABD25114BD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</p:spPr>
            <p:txBody>
              <a:bodyPr>
                <a:normAutofit/>
              </a:bodyPr>
              <a:lstStyle/>
              <a:p>
                <a:r>
                  <a:rPr lang="en" altLang="zh-TW" dirty="0"/>
                  <a:t>Discretization</a:t>
                </a:r>
              </a:p>
              <a:p>
                <a:pPr lvl="1"/>
                <a:r>
                  <a:rPr lang="en" altLang="zh-TW" dirty="0"/>
                  <a:t>The search optimizations on both the relaxed objectives </a:t>
                </a:r>
                <a:r>
                  <a:rPr lang="en" altLang="zh-TW" i="1" dirty="0"/>
                  <a:t>converge to a mixture model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altLang="zh-TW" i="1" dirty="0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en" altLang="zh-TW" i="1" dirty="0">
                        <a:latin typeface="Cambria Math" panose="02040503050406030204" pitchFamily="18" charset="0"/>
                      </a:rPr>
                      <m:t> ∈[0,1],</m:t>
                    </m:r>
                  </m:oMath>
                </a14:m>
                <a:r>
                  <a:rPr lang="en" altLang="zh-TW" dirty="0"/>
                  <a:t> which require </a:t>
                </a:r>
                <a:r>
                  <a:rPr lang="en" altLang="zh-TW" dirty="0" err="1"/>
                  <a:t>discretizations</a:t>
                </a:r>
                <a:r>
                  <a:rPr lang="en" altLang="zh-TW" dirty="0"/>
                  <a:t> to derive a single child model for evaluation</a:t>
                </a:r>
              </a:p>
              <a:p>
                <a:pPr lvl="1"/>
                <a:r>
                  <a:rPr lang="en" altLang="zh-TW" dirty="0"/>
                  <a:t>Deterministic discretization in DARTS</a:t>
                </a:r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TW" b="0" i="0" smtClean="0">
                        <a:latin typeface="Cambria Math" panose="02040503050406030204" pitchFamily="18" charset="0"/>
                      </a:rPr>
                      <m:t>Ind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(⋅)</m:t>
                    </m:r>
                  </m:oMath>
                </a14:m>
                <a:r>
                  <a:rPr lang="en" altLang="zh-TW" dirty="0"/>
                  <a:t> is a indicator function</a:t>
                </a:r>
              </a:p>
              <a:p>
                <a:pPr lvl="1"/>
                <a:r>
                  <a:rPr lang="en" altLang="zh-TW" dirty="0"/>
                  <a:t>Stochastic discretization in SNAS</a:t>
                </a:r>
              </a:p>
              <a:p>
                <a:pPr lvl="2"/>
                <a:r>
                  <a:rPr lang="en" altLang="zh-TW" dirty="0"/>
                  <a:t>The discretization of SNAS has already taken place during the search optimization </a:t>
                </a:r>
              </a:p>
              <a:p>
                <a:pPr lvl="2"/>
                <a:r>
                  <a:rPr lang="en" altLang="zh-TW" dirty="0"/>
                  <a:t>After the search converges, SNAS samples a child architecture of each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endParaRPr lang="en" altLang="zh-TW" dirty="0"/>
              </a:p>
              <a:p>
                <a:pPr lvl="2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2"/>
                <a:endParaRPr lang="zh-TW" altLang="en-US" dirty="0"/>
              </a:p>
            </p:txBody>
          </p:sp>
        </mc:Choice>
        <mc:Fallback xmlns="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75B87B7-8BA3-BB45-AF27-0ABD25114BD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  <a:blipFill>
                <a:blip r:embed="rId3"/>
                <a:stretch>
                  <a:fillRect l="-1086" t="-185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字方塊 6">
            <a:extLst>
              <a:ext uri="{FF2B5EF4-FFF2-40B4-BE49-F238E27FC236}">
                <a16:creationId xmlns:a16="http://schemas.microsoft.com/office/drawing/2014/main" id="{B0B2868F-2DEC-8B47-8785-75454A6F1564}"/>
              </a:ext>
            </a:extLst>
          </p:cNvPr>
          <p:cNvSpPr txBox="1"/>
          <p:nvPr/>
        </p:nvSpPr>
        <p:spPr>
          <a:xfrm>
            <a:off x="503349" y="6222838"/>
            <a:ext cx="999293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050" dirty="0"/>
              <a:t>[35] </a:t>
            </a:r>
            <a:r>
              <a:rPr lang="en" altLang="zh-TW" sz="1050" dirty="0" err="1"/>
              <a:t>Hanxiao</a:t>
            </a:r>
            <a:r>
              <a:rPr lang="en" altLang="zh-TW" sz="1050" dirty="0"/>
              <a:t> Liu, Karen </a:t>
            </a:r>
            <a:r>
              <a:rPr lang="en" altLang="zh-TW" sz="1050" dirty="0" err="1"/>
              <a:t>Simonyan</a:t>
            </a:r>
            <a:r>
              <a:rPr lang="en" altLang="zh-TW" sz="1050" dirty="0"/>
              <a:t>, and </a:t>
            </a:r>
            <a:r>
              <a:rPr lang="en" altLang="zh-TW" sz="1050" dirty="0" err="1"/>
              <a:t>Yiming</a:t>
            </a:r>
            <a:r>
              <a:rPr lang="en" altLang="zh-TW" sz="1050" dirty="0"/>
              <a:t> Yang. DARTS: Differentiable architecture search. In </a:t>
            </a:r>
            <a:r>
              <a:rPr lang="en" altLang="zh-TW" sz="1050" i="1" dirty="0"/>
              <a:t>ICLR</a:t>
            </a:r>
            <a:r>
              <a:rPr lang="en" altLang="zh-TW" sz="1050" dirty="0"/>
              <a:t>, 2019. </a:t>
            </a:r>
          </a:p>
          <a:p>
            <a:r>
              <a:rPr lang="en" altLang="zh-TW" sz="1050" dirty="0"/>
              <a:t>[39] Chris J. Maddison, Andriy </a:t>
            </a:r>
            <a:r>
              <a:rPr lang="en" altLang="zh-TW" sz="1050" dirty="0" err="1"/>
              <a:t>Mnih</a:t>
            </a:r>
            <a:r>
              <a:rPr lang="en" altLang="zh-TW" sz="1050" dirty="0"/>
              <a:t>, and Yee </a:t>
            </a:r>
            <a:r>
              <a:rPr lang="en" altLang="zh-TW" sz="1050" dirty="0" err="1"/>
              <a:t>Whye</a:t>
            </a:r>
            <a:r>
              <a:rPr lang="en" altLang="zh-TW" sz="1050" dirty="0"/>
              <a:t> </a:t>
            </a:r>
            <a:r>
              <a:rPr lang="en" altLang="zh-TW" sz="1050" dirty="0" err="1"/>
              <a:t>Teh</a:t>
            </a:r>
            <a:r>
              <a:rPr lang="en" altLang="zh-TW" sz="1050" dirty="0"/>
              <a:t>. The concrete distribution: A continuous relaxation of discrete random variables. In ICLR, 2016. </a:t>
            </a:r>
          </a:p>
          <a:p>
            <a:r>
              <a:rPr lang="en" altLang="zh-TW" sz="1050" dirty="0"/>
              <a:t>[64] </a:t>
            </a:r>
            <a:r>
              <a:rPr lang="en" altLang="zh-TW" sz="1050" dirty="0" err="1"/>
              <a:t>Sirui</a:t>
            </a:r>
            <a:r>
              <a:rPr lang="en" altLang="zh-TW" sz="1050" dirty="0"/>
              <a:t> </a:t>
            </a:r>
            <a:r>
              <a:rPr lang="en" altLang="zh-TW" sz="1050" dirty="0" err="1"/>
              <a:t>Xie</a:t>
            </a:r>
            <a:r>
              <a:rPr lang="en" altLang="zh-TW" sz="1050" dirty="0"/>
              <a:t>, </a:t>
            </a:r>
            <a:r>
              <a:rPr lang="en" altLang="zh-TW" sz="1050" dirty="0" err="1"/>
              <a:t>Hehui</a:t>
            </a:r>
            <a:r>
              <a:rPr lang="en" altLang="zh-TW" sz="1050" dirty="0"/>
              <a:t> Zheng, </a:t>
            </a:r>
            <a:r>
              <a:rPr lang="en" altLang="zh-TW" sz="1050" dirty="0" err="1"/>
              <a:t>Chunxiao</a:t>
            </a:r>
            <a:r>
              <a:rPr lang="en" altLang="zh-TW" sz="1050" dirty="0"/>
              <a:t> Liu, and Liang Lin. SNAS: stochastic neural architecture search. In ICLR, 2019. </a:t>
            </a:r>
          </a:p>
        </p:txBody>
      </p:sp>
      <p:grpSp>
        <p:nvGrpSpPr>
          <p:cNvPr id="16" name="群組 15">
            <a:extLst>
              <a:ext uri="{FF2B5EF4-FFF2-40B4-BE49-F238E27FC236}">
                <a16:creationId xmlns:a16="http://schemas.microsoft.com/office/drawing/2014/main" id="{9ABED862-8F8A-6B44-A944-E095B654F9DD}"/>
              </a:ext>
            </a:extLst>
          </p:cNvPr>
          <p:cNvGrpSpPr/>
          <p:nvPr/>
        </p:nvGrpSpPr>
        <p:grpSpPr>
          <a:xfrm>
            <a:off x="1066439" y="3179926"/>
            <a:ext cx="10059122" cy="682707"/>
            <a:chOff x="950705" y="3179926"/>
            <a:chExt cx="10059122" cy="682707"/>
          </a:xfrm>
        </p:grpSpPr>
        <p:pic>
          <p:nvPicPr>
            <p:cNvPr id="14" name="圖片 13">
              <a:extLst>
                <a:ext uri="{FF2B5EF4-FFF2-40B4-BE49-F238E27FC236}">
                  <a16:creationId xmlns:a16="http://schemas.microsoft.com/office/drawing/2014/main" id="{F704A1EE-653C-A848-97D3-94371FD05C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705" y="3285552"/>
              <a:ext cx="5028850" cy="577081"/>
            </a:xfrm>
            <a:prstGeom prst="rect">
              <a:avLst/>
            </a:prstGeom>
          </p:spPr>
        </p:pic>
        <p:pic>
          <p:nvPicPr>
            <p:cNvPr id="15" name="圖片 14">
              <a:extLst>
                <a:ext uri="{FF2B5EF4-FFF2-40B4-BE49-F238E27FC236}">
                  <a16:creationId xmlns:a16="http://schemas.microsoft.com/office/drawing/2014/main" id="{DDE2CF0C-FFA0-EB4A-BF38-A2CD7D29AF4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1373" y="3179926"/>
              <a:ext cx="4798454" cy="6827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30023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	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27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75B87B7-8BA3-BB45-AF27-0ABD25114BD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</p:spPr>
            <p:txBody>
              <a:bodyPr>
                <a:normAutofit/>
              </a:bodyPr>
              <a:lstStyle/>
              <a:p>
                <a:r>
                  <a:rPr lang="en-US" altLang="zh-TW" dirty="0"/>
                  <a:t>Problems with the algorithms</a:t>
                </a:r>
                <a:endParaRPr lang="en" altLang="zh-TW" dirty="0"/>
              </a:p>
              <a:p>
                <a:pPr lvl="1"/>
                <a:r>
                  <a:rPr lang="en" altLang="zh-TW" b="1" dirty="0"/>
                  <a:t>Objective bias</a:t>
                </a:r>
                <a:r>
                  <a:rPr lang="en" altLang="zh-TW" dirty="0"/>
                  <a:t> of deterministic method</a:t>
                </a:r>
              </a:p>
              <a:p>
                <a:pPr lvl="2"/>
                <a:r>
                  <a:rPr lang="en" altLang="zh-TW" dirty="0"/>
                  <a:t>The consistency introduces an objective bias between the relaxed parent and the discretized child</a:t>
                </a:r>
              </a:p>
              <a:p>
                <a:pPr lvl="2"/>
                <a:endParaRPr lang="en" altLang="zh-TW" dirty="0"/>
              </a:p>
              <a:p>
                <a:pPr lvl="2"/>
                <a:endParaRPr lang="en-US" altLang="zh-TW" dirty="0"/>
              </a:p>
              <a:p>
                <a:pPr lvl="3"/>
                <a:r>
                  <a:rPr lang="en-US" altLang="zh-TW" dirty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TW" dirty="0"/>
                  <a:t> is the objective for the searching optimization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sub>
                    </m:sSub>
                    <m:r>
                      <a:rPr lang="en-US" altLang="zh-TW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TW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Ind</m:t>
                    </m:r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TW" dirty="0"/>
                  <a:t> is the </a:t>
                </a:r>
                <a:r>
                  <a:rPr lang="en-US" altLang="zh-TW" i="1" dirty="0"/>
                  <a:t>true</a:t>
                </a:r>
                <a:r>
                  <a:rPr lang="en-US" altLang="zh-TW" dirty="0"/>
                  <a:t> objective we want</a:t>
                </a:r>
              </a:p>
              <a:p>
                <a:pPr lvl="1"/>
                <a:r>
                  <a:rPr lang="en-US" altLang="zh-TW" b="1" dirty="0"/>
                  <a:t>Sampling Variance</a:t>
                </a:r>
                <a:r>
                  <a:rPr lang="en-US" altLang="zh-TW" dirty="0"/>
                  <a:t> of stochastic method</a:t>
                </a:r>
              </a:p>
              <a:p>
                <a:pPr lvl="2"/>
                <a:r>
                  <a:rPr lang="en-US" altLang="zh-TW" dirty="0"/>
                  <a:t>There is no objective bias when the stochastic method converges since training and evaluation objective align</a:t>
                </a:r>
              </a:p>
              <a:p>
                <a:pPr lvl="2"/>
                <a:r>
                  <a:rPr lang="en-US" altLang="zh-TW" dirty="0"/>
                  <a:t>The final architecture will be sampled according to the probability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endParaRPr lang="en-US" altLang="zh-TW" dirty="0"/>
              </a:p>
              <a:p>
                <a:pPr lvl="2"/>
                <a:r>
                  <a:rPr lang="en-US" altLang="zh-TW" dirty="0"/>
                  <a:t>When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altLang="zh-TW" dirty="0"/>
                  <a:t> converges to 0.5, the sampling will randomly pick 0 or 1, which leads to unstable evaluation</a:t>
                </a:r>
              </a:p>
            </p:txBody>
          </p:sp>
        </mc:Choice>
        <mc:Fallback xmlns="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75B87B7-8BA3-BB45-AF27-0ABD25114BD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  <a:blipFill>
                <a:blip r:embed="rId3"/>
                <a:stretch>
                  <a:fillRect l="-1086" t="-185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圖片 5">
            <a:extLst>
              <a:ext uri="{FF2B5EF4-FFF2-40B4-BE49-F238E27FC236}">
                <a16:creationId xmlns:a16="http://schemas.microsoft.com/office/drawing/2014/main" id="{F46B53D8-0062-AB41-8EC0-696E77C04F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741" y="2692042"/>
            <a:ext cx="5026517" cy="57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8439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	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28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75B87B7-8BA3-BB45-AF27-0ABD25114BD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</p:spPr>
            <p:txBody>
              <a:bodyPr>
                <a:normAutofit/>
              </a:bodyPr>
              <a:lstStyle/>
              <a:p>
                <a:r>
                  <a:rPr lang="en-US" altLang="zh-TW" dirty="0"/>
                  <a:t>Solution</a:t>
                </a:r>
              </a:p>
              <a:p>
                <a:pPr lvl="1"/>
                <a:r>
                  <a:rPr lang="en-US" altLang="zh-TW" dirty="0"/>
                  <a:t>We can use explicit regularization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altLang="zh-TW" dirty="0"/>
                  <a:t> to force it to converge to 0 or 1 and avoid 0.5, so that the uncertainty can be minimized</a:t>
                </a:r>
              </a:p>
              <a:p>
                <a:pPr lvl="1"/>
                <a:r>
                  <a:rPr lang="en-US" altLang="zh-TW" dirty="0"/>
                  <a:t>We propose </a:t>
                </a:r>
                <a:r>
                  <a:rPr lang="en-US" altLang="zh-TW" b="1" dirty="0"/>
                  <a:t>minimum entropy regularization </a:t>
                </a:r>
                <a:r>
                  <a:rPr lang="en-US" altLang="zh-TW" dirty="0"/>
                  <a:t>to alleviate </a:t>
                </a:r>
                <a:r>
                  <a:rPr lang="en" altLang="zh-TW" dirty="0"/>
                  <a:t>both problems</a:t>
                </a:r>
              </a:p>
              <a:p>
                <a:pPr lvl="1"/>
                <a:r>
                  <a:rPr lang="en-US" altLang="zh-TW" dirty="0"/>
                  <a:t> Losses for deterministic and stochastic versions:</a:t>
                </a:r>
              </a:p>
              <a:p>
                <a:pPr lvl="1"/>
                <a:endParaRPr lang="en-US" altLang="zh-TW" dirty="0"/>
              </a:p>
              <a:p>
                <a:pPr lvl="1"/>
                <a:endParaRPr lang="en-US" altLang="zh-TW" dirty="0"/>
              </a:p>
              <a:p>
                <a:pPr lvl="1"/>
                <a:endParaRPr lang="en-US" altLang="zh-TW" dirty="0"/>
              </a:p>
              <a:p>
                <a:pPr lvl="1"/>
                <a:endParaRPr lang="en-US" altLang="zh-TW" dirty="0"/>
              </a:p>
              <a:p>
                <a:pPr lvl="2"/>
                <a14:m>
                  <m:oMath xmlns:m="http://schemas.openxmlformats.org/officeDocument/2006/math">
                    <m:r>
                      <a:rPr lang="en-US" altLang="zh-TW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ℋ</m:t>
                    </m:r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𝑖𝑗</m:t>
                            </m:r>
                          </m:sub>
                        </m:sSub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log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−(1−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r>
                      <m:rPr>
                        <m:sty m:val="p"/>
                      </m:rP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log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(1−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altLang="zh-TW" dirty="0"/>
                  <a:t> is the entropy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endParaRPr lang="en-US" altLang="zh-TW" dirty="0"/>
              </a:p>
              <a:p>
                <a:pPr lvl="2"/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altLang="zh-TW" dirty="0"/>
                  <a:t> is the regularization weight</a:t>
                </a:r>
              </a:p>
              <a:p>
                <a:pPr lvl="2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sub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sup>
                    </m:sSubSup>
                  </m:oMath>
                </a14:m>
                <a:r>
                  <a:rPr lang="en-US" altLang="zh-TW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sub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𝐵</m:t>
                        </m:r>
                      </m:sup>
                    </m:sSubSup>
                  </m:oMath>
                </a14:m>
                <a:r>
                  <a:rPr lang="en-US" altLang="zh-TW" dirty="0"/>
                  <a:t> are the losses of task A and B </a:t>
                </a:r>
              </a:p>
            </p:txBody>
          </p:sp>
        </mc:Choice>
        <mc:Fallback xmlns="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75B87B7-8BA3-BB45-AF27-0ABD25114BD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  <a:blipFill>
                <a:blip r:embed="rId3"/>
                <a:stretch>
                  <a:fillRect l="-1086" t="-185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73980AAA-4C55-DC4A-84B2-DE0302915D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550" y="3276256"/>
            <a:ext cx="6184900" cy="157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9100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	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29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75B87B7-8BA3-BB45-AF27-0ABD25114BD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</p:spPr>
            <p:txBody>
              <a:bodyPr>
                <a:normAutofit/>
              </a:bodyPr>
              <a:lstStyle/>
              <a:p>
                <a:r>
                  <a:rPr lang="en-US" altLang="zh-TW" dirty="0"/>
                  <a:t>Optimization</a:t>
                </a:r>
              </a:p>
              <a:p>
                <a:pPr lvl="1"/>
                <a:r>
                  <a:rPr lang="en-US" altLang="zh-TW" dirty="0"/>
                  <a:t>Steps for optimizing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altLang="zh-TW" dirty="0"/>
                  <a:t> and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altLang="zh-TW" dirty="0"/>
                  <a:t> iteratively:</a:t>
                </a:r>
              </a:p>
              <a:p>
                <a:pPr marL="1371600" lvl="2" indent="-457200">
                  <a:buFont typeface="+mj-lt"/>
                  <a:buAutoNum type="arabicPeriod"/>
                </a:pPr>
                <a:r>
                  <a:rPr lang="en-US" altLang="zh-TW" dirty="0"/>
                  <a:t>Samples two distinct batches of training data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𝒳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bSup>
                  </m:oMath>
                </a14:m>
                <a:r>
                  <a:rPr lang="en-US" altLang="zh-TW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𝒳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TW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altLang="zh-TW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bSup>
                  </m:oMath>
                </a14:m>
                <a:r>
                  <a:rPr lang="en-US" altLang="zh-TW" dirty="0"/>
                  <a:t> with labels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𝒴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TW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altLang="zh-TW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bSup>
                  </m:oMath>
                </a14:m>
                <a:r>
                  <a:rPr lang="en-US" altLang="zh-TW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𝒴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TW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altLang="zh-TW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bSup>
                  </m:oMath>
                </a14:m>
                <a:r>
                  <a:rPr lang="en-US" altLang="zh-TW" dirty="0"/>
                  <a:t>,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𝒳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TW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𝒳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=∅</m:t>
                    </m:r>
                  </m:oMath>
                </a14:m>
                <a:endParaRPr lang="en-US" altLang="zh-TW" dirty="0"/>
              </a:p>
              <a:p>
                <a:pPr marL="1371600" lvl="2" indent="-457200">
                  <a:buFont typeface="+mj-lt"/>
                  <a:buAutoNum type="arabicPeriod"/>
                </a:pPr>
                <a:r>
                  <a:rPr lang="en" altLang="zh-TW" dirty="0"/>
                  <a:t>Compute the network output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" altLang="zh-TW" dirty="0"/>
                  <a:t>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𝒳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" altLang="zh-TW" dirty="0"/>
                  <a:t> given current </a:t>
                </a:r>
                <a14:m>
                  <m:oMath xmlns:m="http://schemas.openxmlformats.org/officeDocument/2006/math">
                    <m:r>
                      <a:rPr lang="el-GR" altLang="zh-TW" i="1" dirty="0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l-GR" altLang="zh-TW" dirty="0"/>
                  <a:t> </a:t>
                </a:r>
                <a:r>
                  <a:rPr lang="en" altLang="zh-TW" dirty="0"/>
                  <a:t>and </a:t>
                </a:r>
                <a14:m>
                  <m:oMath xmlns:m="http://schemas.openxmlformats.org/officeDocument/2006/math">
                    <m:r>
                      <a:rPr lang="el-GR" altLang="zh-TW" i="1" dirty="0" smtClea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l-GR" altLang="zh-TW" dirty="0"/>
                  <a:t>, </a:t>
                </a:r>
                <a:r>
                  <a:rPr lang="en" altLang="zh-TW" dirty="0"/>
                  <a:t>and then update </a:t>
                </a:r>
                <a14:m>
                  <m:oMath xmlns:m="http://schemas.openxmlformats.org/officeDocument/2006/math">
                    <m:r>
                      <a:rPr lang="el-GR" altLang="zh-TW" i="1" dirty="0" smtClea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l-GR" altLang="zh-TW" dirty="0"/>
                  <a:t> </a:t>
                </a:r>
                <a:r>
                  <a:rPr lang="en" altLang="zh-TW" dirty="0"/>
                  <a:t>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" altLang="zh-TW" i="0" dirty="0" smtClean="0">
                            <a:latin typeface="Cambria Math" panose="02040503050406030204" pitchFamily="18" charset="0"/>
                          </a:rPr>
                          <m:t>∇</m:t>
                        </m:r>
                      </m:e>
                      <m:sub>
                        <m:r>
                          <a:rPr lang="el-GR" altLang="zh-TW" i="1" dirty="0">
                            <a:latin typeface="Cambria Math" panose="02040503050406030204" pitchFamily="18" charset="0"/>
                          </a:rPr>
                          <m:t>𝜃</m:t>
                        </m:r>
                      </m:sub>
                    </m:sSub>
                    <m:r>
                      <a:rPr lang="en-US" altLang="zh-TW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ℒ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𝒪</m:t>
                        </m:r>
                      </m:e>
                      <m:sub>
                        <m:r>
                          <a:rPr lang="en" altLang="zh-TW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" altLang="zh-TW" i="1" dirty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𝒴</m:t>
                        </m:r>
                      </m:e>
                      <m:sub>
                        <m:r>
                          <a:rPr lang="en" altLang="zh-TW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" altLang="zh-TW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" altLang="zh-TW" dirty="0"/>
              </a:p>
              <a:p>
                <a:pPr marL="1371600" lvl="2" indent="-457200">
                  <a:buFont typeface="+mj-lt"/>
                  <a:buAutoNum type="arabicPeriod"/>
                </a:pPr>
                <a:r>
                  <a:rPr lang="en" altLang="zh-TW" dirty="0"/>
                  <a:t>Compute the network output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" altLang="zh-TW" dirty="0"/>
                  <a:t>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𝒳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" altLang="zh-TW" dirty="0"/>
                  <a:t> given current </a:t>
                </a:r>
                <a14:m>
                  <m:oMath xmlns:m="http://schemas.openxmlformats.org/officeDocument/2006/math">
                    <m:r>
                      <a:rPr lang="el-GR" altLang="zh-TW" i="1" dirty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l-GR" altLang="zh-TW" dirty="0"/>
                  <a:t> </a:t>
                </a:r>
                <a:r>
                  <a:rPr lang="en" altLang="zh-TW" dirty="0"/>
                  <a:t>and </a:t>
                </a:r>
                <a14:m>
                  <m:oMath xmlns:m="http://schemas.openxmlformats.org/officeDocument/2006/math">
                    <m:r>
                      <a:rPr lang="el-GR" altLang="zh-TW" i="1" dirty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l-GR" altLang="zh-TW" dirty="0"/>
                  <a:t>, </a:t>
                </a:r>
                <a:r>
                  <a:rPr lang="en" altLang="zh-TW" dirty="0"/>
                  <a:t>and then update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l-GR" altLang="zh-TW" dirty="0"/>
                  <a:t> </a:t>
                </a:r>
                <a:r>
                  <a:rPr lang="en" altLang="zh-TW" dirty="0"/>
                  <a:t>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" altLang="zh-TW" dirty="0">
                            <a:latin typeface="Cambria Math" panose="02040503050406030204" pitchFamily="18" charset="0"/>
                          </a:rPr>
                          <m:t>∇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  <m:t>𝛼</m:t>
                        </m:r>
                      </m:sub>
                    </m:sSub>
                    <m:r>
                      <a:rPr lang="en-US" altLang="zh-TW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ℒ</m:t>
                    </m:r>
                    <m:r>
                      <a:rPr lang="en" altLang="zh-TW" i="1" dirty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zh-TW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𝒪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" altLang="zh-TW" i="1" dirty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altLang="zh-TW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𝒴</m:t>
                        </m:r>
                      </m:e>
                      <m:sub>
                        <m:r>
                          <a:rPr lang="en-US" altLang="zh-TW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" altLang="zh-TW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" altLang="zh-TW" dirty="0"/>
              </a:p>
              <a:p>
                <a:pPr lvl="1"/>
                <a:r>
                  <a:rPr lang="en" altLang="zh-TW" dirty="0"/>
                  <a:t>Once the above iterations converge, the architecture, along with the model weights, can be used directly for evaluation, without the need of (re-)training the model weights from scratch </a:t>
                </a:r>
              </a:p>
              <a:p>
                <a:pPr lvl="1"/>
                <a:endParaRPr lang="en" altLang="zh-TW" dirty="0"/>
              </a:p>
              <a:p>
                <a:pPr marL="1371600" lvl="2" indent="-457200">
                  <a:buFont typeface="+mj-lt"/>
                  <a:buAutoNum type="arabicPeriod"/>
                </a:pPr>
                <a:endParaRPr lang="en-US" altLang="zh-TW" dirty="0"/>
              </a:p>
            </p:txBody>
          </p:sp>
        </mc:Choice>
        <mc:Fallback xmlns="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75B87B7-8BA3-BB45-AF27-0ABD25114BD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  <a:blipFill>
                <a:blip r:embed="rId3"/>
                <a:stretch>
                  <a:fillRect l="-1086" t="-1852" r="-36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圖片 5">
            <a:extLst>
              <a:ext uri="{FF2B5EF4-FFF2-40B4-BE49-F238E27FC236}">
                <a16:creationId xmlns:a16="http://schemas.microsoft.com/office/drawing/2014/main" id="{7DB43ADA-3D3B-6E47-B6CF-B7D7776EAB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515" y="4798444"/>
            <a:ext cx="4721743" cy="197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608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BFBC33-032A-4788-ADCB-95689DCE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403"/>
            <a:ext cx="10515600" cy="1325563"/>
          </a:xfrm>
        </p:spPr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C489C-3D5D-45F9-9F43-5DF8C9DEB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4966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Introduction</a:t>
            </a:r>
          </a:p>
          <a:p>
            <a:pPr lvl="1"/>
            <a:r>
              <a:rPr lang="en-US" altLang="zh-TW" sz="2000" dirty="0"/>
              <a:t>Multi-task learning</a:t>
            </a:r>
          </a:p>
          <a:p>
            <a:pPr lvl="1"/>
            <a:r>
              <a:rPr lang="en-US" altLang="zh-TW" sz="2000" dirty="0"/>
              <a:t>NAS</a:t>
            </a:r>
          </a:p>
          <a:p>
            <a:pPr lvl="1"/>
            <a:r>
              <a:rPr lang="en-US" altLang="zh-TW" sz="2000" dirty="0"/>
              <a:t>GP-MTL + NAS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Method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Experiments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Conclusion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Progress Report</a:t>
            </a:r>
            <a:endParaRPr lang="zh-TW" altLang="en-US" sz="2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DB15B24-A451-4389-AE6A-38198309D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70670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BFBC33-032A-4788-ADCB-95689DCE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403"/>
            <a:ext cx="10515600" cy="1325563"/>
          </a:xfrm>
        </p:spPr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C489C-3D5D-45F9-9F43-5DF8C9DEB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4966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Introduction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Method</a:t>
            </a:r>
          </a:p>
          <a:p>
            <a:r>
              <a:rPr lang="en-US" altLang="zh-TW" sz="2400" dirty="0"/>
              <a:t>Experiments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Conclusion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Progress Report</a:t>
            </a:r>
            <a:endParaRPr lang="zh-TW" altLang="en-US" sz="2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D6016D7-7322-435B-92CA-5040148C9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679665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31</a:t>
            </a:fld>
            <a:endParaRPr lang="zh-TW" altLang="en-US"/>
          </a:p>
        </p:txBody>
      </p: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id="{ED070CAF-A5F5-704C-99F4-D6AE134CEC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468145"/>
          </a:xfrm>
        </p:spPr>
        <p:txBody>
          <a:bodyPr>
            <a:normAutofit/>
          </a:bodyPr>
          <a:lstStyle/>
          <a:p>
            <a:r>
              <a:rPr lang="en-US" altLang="zh-TW" dirty="0"/>
              <a:t>We want to investigate</a:t>
            </a:r>
          </a:p>
          <a:p>
            <a:pPr lvl="1"/>
            <a:r>
              <a:rPr lang="en-US" altLang="zh-TW" dirty="0"/>
              <a:t>The performance: how the proposed MTL-NAS performs against the SOTA GP-MTL networks</a:t>
            </a:r>
          </a:p>
          <a:p>
            <a:pPr lvl="2"/>
            <a:r>
              <a:rPr lang="en" altLang="zh-TW" dirty="0"/>
              <a:t>Competitors: NDDR-CNN [13] and Cross-stitch network [42]</a:t>
            </a:r>
          </a:p>
          <a:p>
            <a:pPr lvl="2"/>
            <a:r>
              <a:rPr lang="en-US" altLang="zh-TW" dirty="0"/>
              <a:t>Baselines</a:t>
            </a:r>
          </a:p>
          <a:p>
            <a:pPr lvl="3"/>
            <a:r>
              <a:rPr lang="en-US" altLang="zh-TW" dirty="0"/>
              <a:t>Single-task</a:t>
            </a:r>
          </a:p>
          <a:p>
            <a:pPr lvl="3"/>
            <a:r>
              <a:rPr lang="en-US" altLang="zh-TW" dirty="0"/>
              <a:t>Multi-task: uses the share backbone and splits at the last one</a:t>
            </a:r>
          </a:p>
          <a:p>
            <a:pPr lvl="3"/>
            <a:r>
              <a:rPr lang="en-US" altLang="zh-TW" dirty="0"/>
              <a:t>MTL-NAS (</a:t>
            </a:r>
            <a:r>
              <a:rPr lang="en-US" altLang="zh-TW" dirty="0" err="1"/>
              <a:t>SuperNet</a:t>
            </a:r>
            <a:r>
              <a:rPr lang="en-US" altLang="zh-TW" dirty="0"/>
              <a:t>): the </a:t>
            </a:r>
            <a:r>
              <a:rPr lang="en-US" altLang="zh-TW" dirty="0" err="1"/>
              <a:t>supernet</a:t>
            </a:r>
            <a:r>
              <a:rPr lang="en-US" altLang="zh-TW" dirty="0"/>
              <a:t> of MTL-NAS without pruning</a:t>
            </a:r>
          </a:p>
          <a:p>
            <a:pPr lvl="3"/>
            <a:r>
              <a:rPr lang="en-US" altLang="zh-TW" dirty="0"/>
              <a:t>NDDR-CNN (</a:t>
            </a:r>
            <a:r>
              <a:rPr lang="en-US" altLang="zh-TW" dirty="0" err="1"/>
              <a:t>SuperNet</a:t>
            </a:r>
            <a:r>
              <a:rPr lang="en-US" altLang="zh-TW" dirty="0"/>
              <a:t>): the </a:t>
            </a:r>
            <a:r>
              <a:rPr lang="en-US" altLang="zh-TW" dirty="0" err="1"/>
              <a:t>supernet</a:t>
            </a:r>
            <a:r>
              <a:rPr lang="en-US" altLang="zh-TW" dirty="0"/>
              <a:t> without pruning, but </a:t>
            </a:r>
            <a:r>
              <a:rPr lang="en" altLang="zh-TW" dirty="0"/>
              <a:t>only allow interlinks between layers from the same CNN level </a:t>
            </a:r>
            <a:endParaRPr lang="en-US" altLang="zh-TW" dirty="0"/>
          </a:p>
          <a:p>
            <a:pPr lvl="1"/>
            <a:r>
              <a:rPr lang="en-US" altLang="zh-TW" dirty="0"/>
              <a:t>The generalizability: how the proposed method generalizes to various datasets, backbones and task sets</a:t>
            </a:r>
            <a:endParaRPr lang="en" altLang="zh-TW" dirty="0"/>
          </a:p>
          <a:p>
            <a:pPr lvl="2"/>
            <a:r>
              <a:rPr lang="en" altLang="zh-TW" dirty="0"/>
              <a:t>Datasets: NYU v2 [56] and the </a:t>
            </a:r>
            <a:r>
              <a:rPr lang="en" altLang="zh-TW" dirty="0" err="1"/>
              <a:t>Taskonomy</a:t>
            </a:r>
            <a:r>
              <a:rPr lang="en" altLang="zh-TW" dirty="0"/>
              <a:t>[69]</a:t>
            </a:r>
          </a:p>
          <a:p>
            <a:pPr lvl="2"/>
            <a:r>
              <a:rPr lang="en" altLang="zh-TW" dirty="0"/>
              <a:t>Network backbones: VGG-16 and ResNet-50</a:t>
            </a:r>
          </a:p>
          <a:p>
            <a:pPr lvl="2"/>
            <a:r>
              <a:rPr lang="en" altLang="zh-TW" dirty="0"/>
              <a:t>Task sets: </a:t>
            </a:r>
            <a:r>
              <a:rPr lang="en" altLang="zh-TW" i="1" dirty="0"/>
              <a:t>pixel labeling tasks </a:t>
            </a:r>
            <a:r>
              <a:rPr lang="en" altLang="zh-TW" dirty="0"/>
              <a:t>including semantic segmentation and surface normal estimation, and </a:t>
            </a:r>
            <a:r>
              <a:rPr lang="en" altLang="zh-TW" i="1" dirty="0"/>
              <a:t>image level tasks </a:t>
            </a:r>
            <a:r>
              <a:rPr lang="en" altLang="zh-TW" dirty="0"/>
              <a:t>including object classification and scene classification. </a:t>
            </a:r>
          </a:p>
          <a:p>
            <a:pPr lvl="2"/>
            <a:endParaRPr lang="en" altLang="zh-TW" dirty="0"/>
          </a:p>
          <a:p>
            <a:pPr marL="1371600" lvl="2" indent="-457200">
              <a:buFont typeface="+mj-lt"/>
              <a:buAutoNum type="arabicPeriod"/>
            </a:pPr>
            <a:endParaRPr lang="en-US" altLang="zh-TW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AC6739-281B-AC4B-87EA-B20973E85836}"/>
              </a:ext>
            </a:extLst>
          </p:cNvPr>
          <p:cNvSpPr txBox="1"/>
          <p:nvPr/>
        </p:nvSpPr>
        <p:spPr>
          <a:xfrm>
            <a:off x="3415047" y="0"/>
            <a:ext cx="8776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900" dirty="0"/>
              <a:t>[13] Yuan Gao, </a:t>
            </a:r>
            <a:r>
              <a:rPr kumimoji="1" lang="en-US" altLang="zh-TW" sz="900" dirty="0" err="1"/>
              <a:t>Jiayi</a:t>
            </a:r>
            <a:r>
              <a:rPr kumimoji="1" lang="en-US" altLang="zh-TW" sz="900" dirty="0"/>
              <a:t> Ma, </a:t>
            </a:r>
            <a:r>
              <a:rPr kumimoji="1" lang="en-US" altLang="zh-TW" sz="900" dirty="0" err="1"/>
              <a:t>Mingbo</a:t>
            </a:r>
            <a:r>
              <a:rPr kumimoji="1" lang="en-US" altLang="zh-TW" sz="900" dirty="0"/>
              <a:t> Zhao, Wei Liu, and Alan L Yuille. </a:t>
            </a:r>
            <a:r>
              <a:rPr kumimoji="1" lang="en-US" altLang="zh-TW" sz="900" dirty="0" err="1"/>
              <a:t>Nddr-cnn</a:t>
            </a:r>
            <a:r>
              <a:rPr kumimoji="1" lang="en-US" altLang="zh-TW" sz="900" dirty="0"/>
              <a:t>: </a:t>
            </a:r>
            <a:r>
              <a:rPr kumimoji="1" lang="en-US" altLang="zh-TW" sz="900" dirty="0" err="1"/>
              <a:t>Layerwise</a:t>
            </a:r>
            <a:r>
              <a:rPr kumimoji="1" lang="en-US" altLang="zh-TW" sz="900" dirty="0"/>
              <a:t> feature fusing in multi-task </a:t>
            </a:r>
            <a:r>
              <a:rPr kumimoji="1" lang="en-US" altLang="zh-TW" sz="900" dirty="0" err="1"/>
              <a:t>cnns</a:t>
            </a:r>
            <a:r>
              <a:rPr kumimoji="1" lang="en-US" altLang="zh-TW" sz="900" dirty="0"/>
              <a:t> by neural discriminative dimensionality reduction. In CVPR, 2019. </a:t>
            </a:r>
          </a:p>
          <a:p>
            <a:r>
              <a:rPr kumimoji="1" lang="en-US" altLang="zh-TW" sz="900" dirty="0"/>
              <a:t>[42] </a:t>
            </a:r>
            <a:r>
              <a:rPr lang="en" altLang="zh-TW" sz="900" dirty="0"/>
              <a:t>Ishan </a:t>
            </a:r>
            <a:r>
              <a:rPr lang="en" altLang="zh-TW" sz="900" dirty="0" err="1"/>
              <a:t>Misra</a:t>
            </a:r>
            <a:r>
              <a:rPr lang="en" altLang="zh-TW" sz="900" dirty="0"/>
              <a:t>, Abhinav Shrivastava, Abhinav </a:t>
            </a:r>
            <a:r>
              <a:rPr lang="en" altLang="zh-TW" sz="900" dirty="0" err="1"/>
              <a:t>Gupta,and</a:t>
            </a:r>
            <a:r>
              <a:rPr lang="en" altLang="zh-TW" sz="900" dirty="0"/>
              <a:t> Martial Hebert. Cross-stitch networks for multi-task learning. In </a:t>
            </a:r>
            <a:r>
              <a:rPr lang="en" altLang="zh-TW" sz="900" i="1" dirty="0"/>
              <a:t>CVPR</a:t>
            </a:r>
            <a:r>
              <a:rPr lang="en" altLang="zh-TW" sz="900" dirty="0"/>
              <a:t>, 2016.</a:t>
            </a:r>
            <a:endParaRPr kumimoji="1" lang="en-US" altLang="zh-TW" sz="900" dirty="0"/>
          </a:p>
          <a:p>
            <a:r>
              <a:rPr kumimoji="1" lang="en-US" altLang="zh-TW" sz="900" dirty="0"/>
              <a:t>[56] Nathan Silberman, Derek </a:t>
            </a:r>
            <a:r>
              <a:rPr kumimoji="1" lang="en-US" altLang="zh-TW" sz="900" dirty="0" err="1"/>
              <a:t>Hoiem</a:t>
            </a:r>
            <a:r>
              <a:rPr kumimoji="1" lang="en-US" altLang="zh-TW" sz="900" dirty="0"/>
              <a:t>, </a:t>
            </a:r>
            <a:r>
              <a:rPr kumimoji="1" lang="en-US" altLang="zh-TW" sz="900" dirty="0" err="1"/>
              <a:t>Pushmeet</a:t>
            </a:r>
            <a:r>
              <a:rPr kumimoji="1" lang="en-US" altLang="zh-TW" sz="900" dirty="0"/>
              <a:t> Kohli, and Rob Fergus. Indoor segmentation and support inference from </a:t>
            </a:r>
            <a:r>
              <a:rPr kumimoji="1" lang="en-US" altLang="zh-TW" sz="900" dirty="0" err="1"/>
              <a:t>rgbd</a:t>
            </a:r>
            <a:r>
              <a:rPr kumimoji="1" lang="en-US" altLang="zh-TW" sz="900" dirty="0"/>
              <a:t> images. In ECCV, 2012. </a:t>
            </a:r>
          </a:p>
          <a:p>
            <a:r>
              <a:rPr kumimoji="1" lang="en-US" altLang="zh-TW" sz="900" dirty="0"/>
              <a:t>[69] Amir </a:t>
            </a:r>
            <a:r>
              <a:rPr kumimoji="1" lang="en-US" altLang="zh-TW" sz="900" dirty="0" err="1"/>
              <a:t>R.Zamir</a:t>
            </a:r>
            <a:r>
              <a:rPr kumimoji="1" lang="en-US" altLang="zh-TW" sz="900" dirty="0"/>
              <a:t>, Alexander Sax, </a:t>
            </a:r>
            <a:r>
              <a:rPr kumimoji="1" lang="en-US" altLang="zh-TW" sz="900" dirty="0" err="1"/>
              <a:t>WilliamB</a:t>
            </a:r>
            <a:r>
              <a:rPr kumimoji="1" lang="en-US" altLang="zh-TW" sz="900" dirty="0"/>
              <a:t> .Shen, Leonidas J. </a:t>
            </a:r>
            <a:r>
              <a:rPr kumimoji="1" lang="en-US" altLang="zh-TW" sz="900" dirty="0" err="1"/>
              <a:t>Guibas</a:t>
            </a:r>
            <a:r>
              <a:rPr kumimoji="1" lang="en-US" altLang="zh-TW" sz="900" dirty="0"/>
              <a:t>, Jitendra Malik, and Silvio Savarese. </a:t>
            </a:r>
            <a:r>
              <a:rPr kumimoji="1" lang="en-US" altLang="zh-TW" sz="900" dirty="0" err="1"/>
              <a:t>Taskonomy</a:t>
            </a:r>
            <a:r>
              <a:rPr kumimoji="1" lang="en-US" altLang="zh-TW" sz="900" dirty="0"/>
              <a:t>: Disentangling task transfer learning. In CVPR, 2018. </a:t>
            </a:r>
          </a:p>
        </p:txBody>
      </p:sp>
      <p:pic>
        <p:nvPicPr>
          <p:cNvPr id="8" name="圖片 7" descr="一張含有 文字, 室內, 膝上型電腦 的圖片&#10;&#10;自動產生的描述">
            <a:extLst>
              <a:ext uri="{FF2B5EF4-FFF2-40B4-BE49-F238E27FC236}">
                <a16:creationId xmlns:a16="http://schemas.microsoft.com/office/drawing/2014/main" id="{1BBD4E77-A39E-254B-A422-679A386E7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5376" y="2560294"/>
            <a:ext cx="3546178" cy="906046"/>
          </a:xfrm>
          <a:prstGeom prst="rect">
            <a:avLst/>
          </a:prstGeom>
        </p:spPr>
      </p:pic>
      <p:grpSp>
        <p:nvGrpSpPr>
          <p:cNvPr id="15" name="群組 14">
            <a:extLst>
              <a:ext uri="{FF2B5EF4-FFF2-40B4-BE49-F238E27FC236}">
                <a16:creationId xmlns:a16="http://schemas.microsoft.com/office/drawing/2014/main" id="{CD4FCE46-A535-494B-8B22-4BAFF2B4F284}"/>
              </a:ext>
            </a:extLst>
          </p:cNvPr>
          <p:cNvGrpSpPr/>
          <p:nvPr/>
        </p:nvGrpSpPr>
        <p:grpSpPr>
          <a:xfrm>
            <a:off x="8989452" y="4959472"/>
            <a:ext cx="2972102" cy="996486"/>
            <a:chOff x="6203705" y="3753502"/>
            <a:chExt cx="3958709" cy="1327275"/>
          </a:xfrm>
        </p:grpSpPr>
        <p:pic>
          <p:nvPicPr>
            <p:cNvPr id="10" name="圖片 9" descr="一張含有 文字, 黑色 的圖片&#10;&#10;自動產生的描述">
              <a:extLst>
                <a:ext uri="{FF2B5EF4-FFF2-40B4-BE49-F238E27FC236}">
                  <a16:creationId xmlns:a16="http://schemas.microsoft.com/office/drawing/2014/main" id="{342AB290-FDAC-6C4D-9A89-7CB9D0322E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9086" y="3753503"/>
              <a:ext cx="1327947" cy="1325563"/>
            </a:xfrm>
            <a:prstGeom prst="rect">
              <a:avLst/>
            </a:prstGeom>
          </p:spPr>
        </p:pic>
        <p:pic>
          <p:nvPicPr>
            <p:cNvPr id="12" name="圖片 11" descr="一張含有 室內, 牆, 天花板, 房間 的圖片&#10;&#10;自動產生的描述">
              <a:extLst>
                <a:ext uri="{FF2B5EF4-FFF2-40B4-BE49-F238E27FC236}">
                  <a16:creationId xmlns:a16="http://schemas.microsoft.com/office/drawing/2014/main" id="{46C19784-D371-384F-BA13-122B52570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3705" y="3753503"/>
              <a:ext cx="1315381" cy="1327274"/>
            </a:xfrm>
            <a:prstGeom prst="rect">
              <a:avLst/>
            </a:prstGeom>
          </p:spPr>
        </p:pic>
        <p:pic>
          <p:nvPicPr>
            <p:cNvPr id="14" name="圖片 13" descr="一張含有 室內, 牆, 天花板, 房間 的圖片&#10;&#10;自動產生的描述">
              <a:extLst>
                <a:ext uri="{FF2B5EF4-FFF2-40B4-BE49-F238E27FC236}">
                  <a16:creationId xmlns:a16="http://schemas.microsoft.com/office/drawing/2014/main" id="{228149BA-164D-CB49-AA58-629709B967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6335" y="3753502"/>
              <a:ext cx="1316079" cy="13255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76352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32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ED070CAF-A5F5-704C-99F4-D6AE134CEC3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</p:spPr>
            <p:txBody>
              <a:bodyPr>
                <a:normAutofit/>
              </a:bodyPr>
              <a:lstStyle/>
              <a:p>
                <a:r>
                  <a:rPr lang="en-US" altLang="zh-TW" dirty="0"/>
                  <a:t>Semantic Segmentation and Surface Normal Estimation (NYU v2)</a:t>
                </a:r>
              </a:p>
              <a:p>
                <a:pPr lvl="1"/>
                <a:r>
                  <a:rPr lang="en-US" altLang="zh-TW" dirty="0"/>
                  <a:t>Losses</a:t>
                </a:r>
              </a:p>
              <a:p>
                <a:pPr lvl="2"/>
                <a:r>
                  <a:rPr lang="en-US" altLang="zh-TW" dirty="0"/>
                  <a:t>Per-pixel loss</a:t>
                </a:r>
              </a:p>
              <a:p>
                <a:pPr lvl="2"/>
                <a:r>
                  <a:rPr lang="en-US" altLang="zh-TW" dirty="0"/>
                  <a:t>Segmentation</a:t>
                </a:r>
              </a:p>
              <a:p>
                <a:pPr lvl="3"/>
                <a:r>
                  <a:rPr lang="en-US" altLang="zh-TW" dirty="0"/>
                  <a:t>Cross-entropy loss</a:t>
                </a:r>
              </a:p>
              <a:p>
                <a:pPr lvl="3"/>
                <a:r>
                  <a:rPr lang="en-US" altLang="zh-TW" dirty="0"/>
                  <a:t>Metrics: pixel accuracy (</a:t>
                </a:r>
                <a:r>
                  <a:rPr lang="en-US" altLang="zh-TW" dirty="0" err="1"/>
                  <a:t>PAcc</a:t>
                </a:r>
                <a:r>
                  <a:rPr lang="en-US" altLang="zh-TW" dirty="0"/>
                  <a:t>), mean intersection of union (</a:t>
                </a:r>
                <a:r>
                  <a:rPr lang="en-US" altLang="zh-TW" dirty="0" err="1"/>
                  <a:t>mIoU</a:t>
                </a:r>
                <a:r>
                  <a:rPr lang="en-US" altLang="zh-TW" dirty="0"/>
                  <a:t>)</a:t>
                </a:r>
              </a:p>
              <a:p>
                <a:pPr lvl="2"/>
                <a:r>
                  <a:rPr lang="en-US" altLang="zh-TW" dirty="0"/>
                  <a:t>Surface normal estimation</a:t>
                </a:r>
              </a:p>
              <a:p>
                <a:pPr lvl="3"/>
                <a:r>
                  <a:rPr lang="en-US" altLang="zh-TW" dirty="0"/>
                  <a:t>Cosine loss (indicating the angle difference)</a:t>
                </a:r>
              </a:p>
              <a:p>
                <a:pPr lvl="3"/>
                <a:r>
                  <a:rPr lang="en-US" altLang="zh-TW" dirty="0"/>
                  <a:t>Metric: Mean and Median angle distances of all pixels, % of pixels that are within </a:t>
                </a:r>
                <a:r>
                  <a:rPr lang="en" altLang="zh-TW" dirty="0"/>
                  <a:t>the angles of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11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°,  22.5°,  30°</m:t>
                    </m:r>
                  </m:oMath>
                </a14:m>
                <a:r>
                  <a:rPr lang="en" altLang="zh-TW" dirty="0"/>
                  <a:t> to the ground-truth</a:t>
                </a:r>
              </a:p>
              <a:p>
                <a:pPr lvl="3"/>
                <a:endParaRPr lang="en-US" altLang="zh-TW" dirty="0"/>
              </a:p>
            </p:txBody>
          </p:sp>
        </mc:Choice>
        <mc:Fallback xmlns="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ED070CAF-A5F5-704C-99F4-D6AE134CEC3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468145"/>
              </a:xfrm>
              <a:blipFill>
                <a:blip r:embed="rId2"/>
                <a:stretch>
                  <a:fillRect l="-1086" t="-185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99178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33</a:t>
            </a:fld>
            <a:endParaRPr lang="zh-TW" altLang="en-US"/>
          </a:p>
        </p:txBody>
      </p:sp>
      <p:pic>
        <p:nvPicPr>
          <p:cNvPr id="7" name="內容版面配置區 6" descr="一張含有 桌 的圖片&#10;&#10;自動產生的描述">
            <a:extLst>
              <a:ext uri="{FF2B5EF4-FFF2-40B4-BE49-F238E27FC236}">
                <a16:creationId xmlns:a16="http://schemas.microsoft.com/office/drawing/2014/main" id="{4224B5BB-23EC-534C-8C96-45E1C099F7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42" y="3493395"/>
            <a:ext cx="5460425" cy="2735598"/>
          </a:xfrm>
        </p:spPr>
      </p:pic>
      <p:pic>
        <p:nvPicPr>
          <p:cNvPr id="9" name="圖片 8" descr="一張含有 桌 的圖片&#10;&#10;自動產生的描述">
            <a:extLst>
              <a:ext uri="{FF2B5EF4-FFF2-40B4-BE49-F238E27FC236}">
                <a16:creationId xmlns:a16="http://schemas.microsoft.com/office/drawing/2014/main" id="{098257F7-CC8D-4645-8896-2ECE278A70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168" y="3519152"/>
            <a:ext cx="5403119" cy="2952000"/>
          </a:xfrm>
          <a:prstGeom prst="rect">
            <a:avLst/>
          </a:prstGeom>
        </p:spPr>
      </p:pic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11F042C2-6028-7D4C-A347-2D860237C21C}"/>
              </a:ext>
            </a:extLst>
          </p:cNvPr>
          <p:cNvSpPr txBox="1">
            <a:spLocks/>
          </p:cNvSpPr>
          <p:nvPr/>
        </p:nvSpPr>
        <p:spPr>
          <a:xfrm>
            <a:off x="838199" y="1253330"/>
            <a:ext cx="10828759" cy="5468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/>
              <a:t>Semantic Segmentation and Surface Normal Estimation (NYU v2)</a:t>
            </a:r>
          </a:p>
          <a:p>
            <a:pPr lvl="1"/>
            <a:r>
              <a:rPr lang="en-US" altLang="zh-TW" dirty="0"/>
              <a:t>We</a:t>
            </a:r>
            <a:r>
              <a:rPr lang="en" altLang="zh-TW" dirty="0"/>
              <a:t> perform this task on both VGG-16 (Table 1) and ResNet-50 (Table 2)  network backbones </a:t>
            </a:r>
          </a:p>
          <a:p>
            <a:pPr lvl="1"/>
            <a:r>
              <a:rPr lang="en" altLang="zh-TW" dirty="0"/>
              <a:t>The results show that our method outperforms state-of-the-art methods, demonstrating the effectiveness of the proposed method on semantic segmentation and surface </a:t>
            </a:r>
          </a:p>
          <a:p>
            <a:endParaRPr lang="en" altLang="zh-TW" dirty="0"/>
          </a:p>
          <a:p>
            <a:pPr lvl="3"/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7669185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34</a:t>
            </a:fld>
            <a:endParaRPr lang="zh-TW" altLang="en-US"/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11F042C2-6028-7D4C-A347-2D860237C21C}"/>
              </a:ext>
            </a:extLst>
          </p:cNvPr>
          <p:cNvSpPr txBox="1">
            <a:spLocks/>
          </p:cNvSpPr>
          <p:nvPr/>
        </p:nvSpPr>
        <p:spPr>
          <a:xfrm>
            <a:off x="838199" y="1253330"/>
            <a:ext cx="10828759" cy="5468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/>
              <a:t>Stronger Baselines</a:t>
            </a:r>
            <a:endParaRPr lang="en" altLang="zh-TW" dirty="0"/>
          </a:p>
          <a:p>
            <a:pPr lvl="1"/>
            <a:r>
              <a:rPr lang="en" altLang="zh-TW" dirty="0"/>
              <a:t>Our method outperforms both the NDDR-CNN (</a:t>
            </a:r>
            <a:r>
              <a:rPr lang="en" altLang="zh-TW" dirty="0" err="1"/>
              <a:t>Supernet</a:t>
            </a:r>
            <a:r>
              <a:rPr lang="en" altLang="zh-TW" dirty="0"/>
              <a:t>), and more interestingly, the MTL-NAS (</a:t>
            </a:r>
            <a:r>
              <a:rPr lang="en" altLang="zh-TW" dirty="0" err="1"/>
              <a:t>Supernet</a:t>
            </a:r>
            <a:r>
              <a:rPr lang="en" altLang="zh-TW" dirty="0"/>
              <a:t>) which takes advantage of the whole search space without pruning </a:t>
            </a:r>
          </a:p>
          <a:p>
            <a:pPr lvl="1"/>
            <a:r>
              <a:rPr lang="en" altLang="zh-TW" dirty="0"/>
              <a:t>Those results illustrate the necessity of performing neural architecture search (NAS) on the </a:t>
            </a:r>
            <a:r>
              <a:rPr lang="en" altLang="zh-TW" dirty="0" err="1"/>
              <a:t>supernet</a:t>
            </a:r>
            <a:r>
              <a:rPr lang="en" altLang="zh-TW" dirty="0"/>
              <a:t> </a:t>
            </a:r>
          </a:p>
          <a:p>
            <a:pPr lvl="1"/>
            <a:endParaRPr lang="en-US" altLang="zh-TW" dirty="0"/>
          </a:p>
        </p:txBody>
      </p:sp>
      <p:pic>
        <p:nvPicPr>
          <p:cNvPr id="11" name="圖片 10" descr="一張含有 桌 的圖片&#10;&#10;自動產生的描述">
            <a:extLst>
              <a:ext uri="{FF2B5EF4-FFF2-40B4-BE49-F238E27FC236}">
                <a16:creationId xmlns:a16="http://schemas.microsoft.com/office/drawing/2014/main" id="{DD99361C-22FC-B24D-87CA-AA8B1A5491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329" y="3621415"/>
            <a:ext cx="6465341" cy="294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7103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35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內容版面配置區 2">
                <a:extLst>
                  <a:ext uri="{FF2B5EF4-FFF2-40B4-BE49-F238E27FC236}">
                    <a16:creationId xmlns:a16="http://schemas.microsoft.com/office/drawing/2014/main" id="{11F042C2-6028-7D4C-A347-2D860237C2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253330"/>
                <a:ext cx="10828759" cy="54681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" altLang="zh-TW" dirty="0"/>
                  <a:t>Object Classification and Scene Classification (</a:t>
                </a:r>
                <a:r>
                  <a:rPr lang="en" altLang="zh-TW" dirty="0" err="1"/>
                  <a:t>Taskonomy</a:t>
                </a:r>
                <a:r>
                  <a:rPr lang="en" altLang="zh-TW" dirty="0"/>
                  <a:t>)</a:t>
                </a:r>
                <a:endParaRPr lang="en-US" altLang="zh-TW" dirty="0"/>
              </a:p>
              <a:p>
                <a:pPr lvl="1"/>
                <a:r>
                  <a:rPr lang="en" altLang="zh-TW" dirty="0"/>
                  <a:t>We use the tiny split with data collected from 40 buildings</a:t>
                </a:r>
              </a:p>
              <a:p>
                <a:pPr lvl="1"/>
                <a:r>
                  <a:rPr lang="en" altLang="zh-TW" dirty="0"/>
                  <a:t>Loss: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ℓ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" altLang="zh-TW" dirty="0"/>
                  <a:t> distance between model prediction and the soft class probabilities distilled from pretrained networks as the loss</a:t>
                </a:r>
              </a:p>
              <a:p>
                <a:pPr lvl="1"/>
                <a:r>
                  <a:rPr lang="en" altLang="zh-TW" dirty="0"/>
                  <a:t>The results exhibit promising performance of our method on a different task set</a:t>
                </a:r>
              </a:p>
              <a:p>
                <a:pPr lvl="1"/>
                <a:endParaRPr lang="en" altLang="zh-TW" dirty="0"/>
              </a:p>
            </p:txBody>
          </p:sp>
        </mc:Choice>
        <mc:Fallback xmlns="">
          <p:sp>
            <p:nvSpPr>
              <p:cNvPr id="10" name="內容版面配置區 2">
                <a:extLst>
                  <a:ext uri="{FF2B5EF4-FFF2-40B4-BE49-F238E27FC236}">
                    <a16:creationId xmlns:a16="http://schemas.microsoft.com/office/drawing/2014/main" id="{11F042C2-6028-7D4C-A347-2D860237C2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253330"/>
                <a:ext cx="10828759" cy="5468145"/>
              </a:xfrm>
              <a:prstGeom prst="rect">
                <a:avLst/>
              </a:prstGeom>
              <a:blipFill>
                <a:blip r:embed="rId2"/>
                <a:stretch>
                  <a:fillRect l="-937" t="-185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圖片 11" descr="一張含有 桌 的圖片&#10;&#10;自動產生的描述">
            <a:extLst>
              <a:ext uri="{FF2B5EF4-FFF2-40B4-BE49-F238E27FC236}">
                <a16:creationId xmlns:a16="http://schemas.microsoft.com/office/drawing/2014/main" id="{97157397-2EF9-EB42-8D55-42FD58B74F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500" y="3371850"/>
            <a:ext cx="6223000" cy="298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6135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Ablation Analysis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36</a:t>
            </a:fld>
            <a:endParaRPr lang="zh-TW" altLang="en-US"/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11F042C2-6028-7D4C-A347-2D860237C21C}"/>
              </a:ext>
            </a:extLst>
          </p:cNvPr>
          <p:cNvSpPr txBox="1">
            <a:spLocks/>
          </p:cNvSpPr>
          <p:nvPr/>
        </p:nvSpPr>
        <p:spPr>
          <a:xfrm>
            <a:off x="838199" y="1253330"/>
            <a:ext cx="10828759" cy="5468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" altLang="zh-TW" dirty="0"/>
              <a:t>We are interested in the following questions: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" altLang="zh-TW" dirty="0"/>
              <a:t>How does the proposed search algorithm perform </a:t>
            </a:r>
            <a:r>
              <a:rPr lang="en" altLang="zh-TW" i="1" dirty="0" err="1"/>
              <a:t>w.r.t.</a:t>
            </a:r>
            <a:r>
              <a:rPr lang="en" altLang="zh-TW" i="1" dirty="0"/>
              <a:t> </a:t>
            </a:r>
            <a:r>
              <a:rPr lang="en" altLang="zh-TW" dirty="0"/>
              <a:t>the baseline methods DARTS and SNAS 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" altLang="zh-TW" dirty="0"/>
              <a:t>How to initialize the novel inter-task layers into the fixed and well-trained backbones?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" altLang="zh-TW" dirty="0"/>
              <a:t>How to set the learning rate for the novel inter-task layers? </a:t>
            </a:r>
          </a:p>
          <a:p>
            <a:r>
              <a:rPr lang="en" altLang="zh-TW" dirty="0"/>
              <a:t>We perform all the ablation analyses using the VGG-16 for semantic segmentation and surface normal estimation on the NYU v2 dataset</a:t>
            </a:r>
          </a:p>
          <a:p>
            <a:endParaRPr lang="en" altLang="zh-TW" dirty="0"/>
          </a:p>
        </p:txBody>
      </p:sp>
    </p:spTree>
    <p:extLst>
      <p:ext uri="{BB962C8B-B14F-4D97-AF65-F5344CB8AC3E}">
        <p14:creationId xmlns:p14="http://schemas.microsoft.com/office/powerpoint/2010/main" val="14498282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Ablation Analysis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37</a:t>
            </a:fld>
            <a:endParaRPr lang="zh-TW" altLang="en-US"/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11F042C2-6028-7D4C-A347-2D860237C21C}"/>
              </a:ext>
            </a:extLst>
          </p:cNvPr>
          <p:cNvSpPr txBox="1">
            <a:spLocks/>
          </p:cNvSpPr>
          <p:nvPr/>
        </p:nvSpPr>
        <p:spPr>
          <a:xfrm>
            <a:off x="838199" y="1253330"/>
            <a:ext cx="10828759" cy="5468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" altLang="zh-TW" dirty="0"/>
              <a:t>Search Algorithm</a:t>
            </a:r>
          </a:p>
          <a:p>
            <a:pPr lvl="1"/>
            <a:r>
              <a:rPr lang="en" altLang="zh-TW" dirty="0"/>
              <a:t>We take a closer investigation on the continuous relaxation, the discretization, and the entropy minimization</a:t>
            </a:r>
          </a:p>
          <a:p>
            <a:pPr lvl="1"/>
            <a:r>
              <a:rPr lang="en" altLang="zh-TW" dirty="0"/>
              <a:t>Both DARTS (w/o retraining, denoted as D in the table) and SNAS (denoted as S in the table) fail in our problem without minimal entropy regularization </a:t>
            </a:r>
          </a:p>
          <a:p>
            <a:pPr lvl="1"/>
            <a:r>
              <a:rPr lang="en" altLang="zh-TW" dirty="0"/>
              <a:t>After imposing the minimal entropy constraints, the deterministic and stochastic methods produces similar performances 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</p:txBody>
      </p:sp>
      <p:pic>
        <p:nvPicPr>
          <p:cNvPr id="5" name="圖片 4" descr="一張含有 桌 的圖片&#10;&#10;自動產生的描述">
            <a:extLst>
              <a:ext uri="{FF2B5EF4-FFF2-40B4-BE49-F238E27FC236}">
                <a16:creationId xmlns:a16="http://schemas.microsoft.com/office/drawing/2014/main" id="{512FDD27-51B6-9D44-8B3A-2637861026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177"/>
          <a:stretch/>
        </p:blipFill>
        <p:spPr>
          <a:xfrm>
            <a:off x="369830" y="4157711"/>
            <a:ext cx="5602745" cy="2133088"/>
          </a:xfrm>
          <a:prstGeom prst="rect">
            <a:avLst/>
          </a:prstGeom>
        </p:spPr>
      </p:pic>
      <p:pic>
        <p:nvPicPr>
          <p:cNvPr id="7" name="圖片 6" descr="一張含有 桌 的圖片&#10;&#10;自動產生的描述">
            <a:extLst>
              <a:ext uri="{FF2B5EF4-FFF2-40B4-BE49-F238E27FC236}">
                <a16:creationId xmlns:a16="http://schemas.microsoft.com/office/drawing/2014/main" id="{052DC4A5-203F-714A-A456-28444A3155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16"/>
          <a:stretch/>
        </p:blipFill>
        <p:spPr>
          <a:xfrm>
            <a:off x="6001534" y="4240369"/>
            <a:ext cx="5900795" cy="21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221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Ablation Analysis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38</a:t>
            </a:fld>
            <a:endParaRPr lang="zh-TW" altLang="en-US"/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11F042C2-6028-7D4C-A347-2D860237C21C}"/>
              </a:ext>
            </a:extLst>
          </p:cNvPr>
          <p:cNvSpPr txBox="1">
            <a:spLocks/>
          </p:cNvSpPr>
          <p:nvPr/>
        </p:nvSpPr>
        <p:spPr>
          <a:xfrm>
            <a:off x="838199" y="1253330"/>
            <a:ext cx="10828759" cy="5468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" altLang="zh-TW" dirty="0"/>
              <a:t>Search Algorithm</a:t>
            </a:r>
          </a:p>
          <a:p>
            <a:pPr lvl="1"/>
            <a:r>
              <a:rPr lang="en" altLang="zh-TW" dirty="0"/>
              <a:t>We do not report the performance of SNAS due to the large sampling variance </a:t>
            </a:r>
          </a:p>
          <a:p>
            <a:pPr lvl="1"/>
            <a:r>
              <a:rPr lang="en" altLang="zh-TW" dirty="0"/>
              <a:t>We also perform the stochastic method with minimal entropy regularization for 10 runs and witness negligible performance variance 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163EEEB-1A2A-474A-8ACE-279322955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859" y="2973672"/>
            <a:ext cx="9487437" cy="314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3403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Ablation Analysis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39</a:t>
            </a:fld>
            <a:endParaRPr lang="zh-TW" altLang="en-US"/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11F042C2-6028-7D4C-A347-2D860237C21C}"/>
              </a:ext>
            </a:extLst>
          </p:cNvPr>
          <p:cNvSpPr txBox="1">
            <a:spLocks/>
          </p:cNvSpPr>
          <p:nvPr/>
        </p:nvSpPr>
        <p:spPr>
          <a:xfrm>
            <a:off x="838199" y="1253330"/>
            <a:ext cx="10828759" cy="5468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" altLang="zh-TW" dirty="0"/>
              <a:t>Search Algorithm</a:t>
            </a:r>
          </a:p>
          <a:p>
            <a:pPr lvl="1"/>
            <a:r>
              <a:rPr lang="en" altLang="zh-TW" dirty="0"/>
              <a:t>We also perform different combinations of the continuous relaxation and discretization</a:t>
            </a:r>
          </a:p>
          <a:p>
            <a:pPr lvl="1"/>
            <a:r>
              <a:rPr lang="en" altLang="zh-TW" dirty="0"/>
              <a:t>Those configurations also produce similar results (similar to DARTS + </a:t>
            </a:r>
            <a:r>
              <a:rPr lang="en" altLang="zh-TW" dirty="0" err="1"/>
              <a:t>MinEntropy</a:t>
            </a:r>
            <a:r>
              <a:rPr lang="en" altLang="zh-TW" dirty="0"/>
              <a:t> and SNAS + </a:t>
            </a:r>
            <a:r>
              <a:rPr lang="en" altLang="zh-TW" dirty="0" err="1"/>
              <a:t>MinEntropy</a:t>
            </a:r>
            <a:r>
              <a:rPr lang="en" altLang="zh-TW" dirty="0"/>
              <a:t>), which suggests the potential of our method to unify the popular DARTS and SNAS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</p:txBody>
      </p:sp>
      <p:pic>
        <p:nvPicPr>
          <p:cNvPr id="6" name="圖片 5" descr="一張含有 桌 的圖片&#10;&#10;自動產生的描述">
            <a:extLst>
              <a:ext uri="{FF2B5EF4-FFF2-40B4-BE49-F238E27FC236}">
                <a16:creationId xmlns:a16="http://schemas.microsoft.com/office/drawing/2014/main" id="{3334567A-5283-3F47-8DDF-07EBBDB5A8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082" y="3469341"/>
            <a:ext cx="8427835" cy="325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862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</a:t>
            </a:r>
            <a:r>
              <a:rPr lang="zh-TW" altLang="en-US" dirty="0"/>
              <a:t> </a:t>
            </a:r>
            <a:r>
              <a:rPr lang="en-US" altLang="zh-TW" dirty="0"/>
              <a:t>- MTL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468145"/>
          </a:xfrm>
        </p:spPr>
        <p:txBody>
          <a:bodyPr/>
          <a:lstStyle/>
          <a:p>
            <a:r>
              <a:rPr lang="en" altLang="zh-TW" dirty="0"/>
              <a:t>Multi-task learning</a:t>
            </a:r>
          </a:p>
          <a:p>
            <a:pPr lvl="1"/>
            <a:r>
              <a:rPr lang="en" altLang="zh-TW" dirty="0"/>
              <a:t>Multi-task learning has achieved a success in many applications by learning multiple tasks simultaneously</a:t>
            </a:r>
          </a:p>
          <a:p>
            <a:pPr lvl="1"/>
            <a:r>
              <a:rPr lang="en" altLang="zh-TW" dirty="0"/>
              <a:t>Different tasks produce multiple supervision signals</a:t>
            </a:r>
          </a:p>
          <a:p>
            <a:pPr lvl="1"/>
            <a:r>
              <a:rPr lang="en" altLang="zh-TW" dirty="0"/>
              <a:t>Two kinds of methods [51]</a:t>
            </a:r>
          </a:p>
          <a:p>
            <a:pPr lvl="2"/>
            <a:r>
              <a:rPr lang="en" altLang="zh-TW" dirty="0"/>
              <a:t>Traditional MTL methods share a single convolutional feature extractor among all tasks, and keep a separate head for each task</a:t>
            </a:r>
          </a:p>
          <a:p>
            <a:pPr lvl="2"/>
            <a:r>
              <a:rPr lang="en-US" altLang="zh-TW" dirty="0"/>
              <a:t>Another types let each task has its own parameters, but it will share its features and regularizes other tasks’ parameters</a:t>
            </a:r>
          </a:p>
          <a:p>
            <a:pPr lvl="1"/>
            <a:endParaRPr lang="en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</a:t>
            </a:fld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08A6F87-7DDE-A349-AC19-8D122942A212}"/>
              </a:ext>
            </a:extLst>
          </p:cNvPr>
          <p:cNvSpPr txBox="1"/>
          <p:nvPr/>
        </p:nvSpPr>
        <p:spPr>
          <a:xfrm>
            <a:off x="6474889" y="-10405"/>
            <a:ext cx="5829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900" dirty="0"/>
              <a:t>[51] Sebastian Ruder. An overview of multi-task </a:t>
            </a:r>
            <a:r>
              <a:rPr kumimoji="1" lang="en-US" altLang="zh-TW" sz="900" dirty="0" err="1"/>
              <a:t>learningin</a:t>
            </a:r>
            <a:r>
              <a:rPr kumimoji="1" lang="en-US" altLang="zh-TW" sz="900" dirty="0"/>
              <a:t> deep neural networks. </a:t>
            </a:r>
            <a:r>
              <a:rPr kumimoji="1" lang="en-US" altLang="zh-TW" sz="900" dirty="0" err="1"/>
              <a:t>arXiv</a:t>
            </a:r>
            <a:r>
              <a:rPr kumimoji="1" lang="en-US" altLang="zh-TW" sz="900" dirty="0"/>
              <a:t> preprint arXiv:1706.05098, 2017. </a:t>
            </a:r>
          </a:p>
        </p:txBody>
      </p:sp>
      <p:grpSp>
        <p:nvGrpSpPr>
          <p:cNvPr id="14" name="群組 13">
            <a:extLst>
              <a:ext uri="{FF2B5EF4-FFF2-40B4-BE49-F238E27FC236}">
                <a16:creationId xmlns:a16="http://schemas.microsoft.com/office/drawing/2014/main" id="{EBB5D837-DBE3-184B-91D8-CFD2F82606C9}"/>
              </a:ext>
            </a:extLst>
          </p:cNvPr>
          <p:cNvGrpSpPr/>
          <p:nvPr/>
        </p:nvGrpSpPr>
        <p:grpSpPr>
          <a:xfrm>
            <a:off x="2134334" y="4521375"/>
            <a:ext cx="7923331" cy="2200100"/>
            <a:chOff x="2743200" y="4490361"/>
            <a:chExt cx="7923331" cy="2200100"/>
          </a:xfrm>
        </p:grpSpPr>
        <p:grpSp>
          <p:nvGrpSpPr>
            <p:cNvPr id="11" name="群組 10">
              <a:extLst>
                <a:ext uri="{FF2B5EF4-FFF2-40B4-BE49-F238E27FC236}">
                  <a16:creationId xmlns:a16="http://schemas.microsoft.com/office/drawing/2014/main" id="{832D4493-FA02-C242-9BF6-7AEE761D886F}"/>
                </a:ext>
              </a:extLst>
            </p:cNvPr>
            <p:cNvGrpSpPr/>
            <p:nvPr/>
          </p:nvGrpSpPr>
          <p:grpSpPr>
            <a:xfrm>
              <a:off x="2743200" y="4490361"/>
              <a:ext cx="2511662" cy="2190773"/>
              <a:chOff x="2743200" y="4490361"/>
              <a:chExt cx="2511662" cy="2190773"/>
            </a:xfrm>
          </p:grpSpPr>
          <p:pic>
            <p:nvPicPr>
              <p:cNvPr id="8" name="圖片 7">
                <a:extLst>
                  <a:ext uri="{FF2B5EF4-FFF2-40B4-BE49-F238E27FC236}">
                    <a16:creationId xmlns:a16="http://schemas.microsoft.com/office/drawing/2014/main" id="{5C637A61-3BD4-504E-9A6D-FD3EDE0923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43200" y="4490361"/>
                <a:ext cx="2511662" cy="1904089"/>
              </a:xfrm>
              <a:prstGeom prst="rect">
                <a:avLst/>
              </a:prstGeom>
            </p:spPr>
          </p:pic>
          <p:sp>
            <p:nvSpPr>
              <p:cNvPr id="10" name="文字方塊 9">
                <a:extLst>
                  <a:ext uri="{FF2B5EF4-FFF2-40B4-BE49-F238E27FC236}">
                    <a16:creationId xmlns:a16="http://schemas.microsoft.com/office/drawing/2014/main" id="{E5F0A7DD-5FD1-854C-BB36-47E9194B2408}"/>
                  </a:ext>
                </a:extLst>
              </p:cNvPr>
              <p:cNvSpPr txBox="1"/>
              <p:nvPr/>
            </p:nvSpPr>
            <p:spPr>
              <a:xfrm>
                <a:off x="2910885" y="6373357"/>
                <a:ext cx="21717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TW" sz="1400" dirty="0"/>
                  <a:t>Hard Parameter Sharing</a:t>
                </a:r>
                <a:endParaRPr kumimoji="1" lang="zh-TW" altLang="en-US" sz="1400" dirty="0"/>
              </a:p>
            </p:txBody>
          </p:sp>
        </p:grpSp>
        <p:grpSp>
          <p:nvGrpSpPr>
            <p:cNvPr id="13" name="群組 12">
              <a:extLst>
                <a:ext uri="{FF2B5EF4-FFF2-40B4-BE49-F238E27FC236}">
                  <a16:creationId xmlns:a16="http://schemas.microsoft.com/office/drawing/2014/main" id="{75C73D1A-2DD5-7B49-8A50-3D5461604833}"/>
                </a:ext>
              </a:extLst>
            </p:cNvPr>
            <p:cNvGrpSpPr/>
            <p:nvPr/>
          </p:nvGrpSpPr>
          <p:grpSpPr>
            <a:xfrm>
              <a:off x="5695857" y="4490361"/>
              <a:ext cx="4970674" cy="2200100"/>
              <a:chOff x="5695857" y="4490361"/>
              <a:chExt cx="4970674" cy="2200100"/>
            </a:xfrm>
          </p:grpSpPr>
          <p:pic>
            <p:nvPicPr>
              <p:cNvPr id="9" name="圖片 8">
                <a:extLst>
                  <a:ext uri="{FF2B5EF4-FFF2-40B4-BE49-F238E27FC236}">
                    <a16:creationId xmlns:a16="http://schemas.microsoft.com/office/drawing/2014/main" id="{1C04F7AF-280C-4E44-90C7-F5A248B75CF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883"/>
              <a:stretch/>
            </p:blipFill>
            <p:spPr>
              <a:xfrm>
                <a:off x="5695857" y="4490361"/>
                <a:ext cx="4970674" cy="1904089"/>
              </a:xfrm>
              <a:prstGeom prst="rect">
                <a:avLst/>
              </a:prstGeom>
            </p:spPr>
          </p:pic>
          <p:sp>
            <p:nvSpPr>
              <p:cNvPr id="12" name="文字方塊 11">
                <a:extLst>
                  <a:ext uri="{FF2B5EF4-FFF2-40B4-BE49-F238E27FC236}">
                    <a16:creationId xmlns:a16="http://schemas.microsoft.com/office/drawing/2014/main" id="{A01AAAFC-889A-B34D-AA6A-F1C80633080E}"/>
                  </a:ext>
                </a:extLst>
              </p:cNvPr>
              <p:cNvSpPr txBox="1"/>
              <p:nvPr/>
            </p:nvSpPr>
            <p:spPr>
              <a:xfrm>
                <a:off x="7083755" y="6382684"/>
                <a:ext cx="21717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TW" sz="1400" dirty="0"/>
                  <a:t>Soft Parameter Sharing</a:t>
                </a:r>
                <a:endParaRPr kumimoji="1" lang="zh-TW" altLang="en-US" sz="1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967680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Ablation Analysis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40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內容版面配置區 2">
                <a:extLst>
                  <a:ext uri="{FF2B5EF4-FFF2-40B4-BE49-F238E27FC236}">
                    <a16:creationId xmlns:a16="http://schemas.microsoft.com/office/drawing/2014/main" id="{11F042C2-6028-7D4C-A347-2D860237C21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253330"/>
                <a:ext cx="10828759" cy="54681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" altLang="zh-TW" dirty="0"/>
                  <a:t>Weight Initializations for the Novel Layers</a:t>
                </a:r>
              </a:p>
              <a:p>
                <a:pPr lvl="1"/>
                <a:r>
                  <a:rPr lang="en" altLang="zh-TW" dirty="0"/>
                  <a:t>As we are inserting novel architectures into the fixed and well-trained single-task backbones, intuitively, we should make minimal changes of the original single-task output at each layer</a:t>
                </a:r>
              </a:p>
              <a:p>
                <a:pPr lvl="1"/>
                <a:r>
                  <a:rPr lang="en" altLang="zh-TW" dirty="0"/>
                  <a:t>The results shown in Table 5 align our intuition, where initializing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" altLang="zh-TW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" altLang="zh-TW" dirty="0"/>
                  <a:t> with a larger value, </a:t>
                </a:r>
                <a:r>
                  <a:rPr lang="en" altLang="zh-TW" i="1" dirty="0"/>
                  <a:t>e.g</a:t>
                </a:r>
                <a:r>
                  <a:rPr lang="en" altLang="zh-TW" dirty="0"/>
                  <a:t>., 0.9 or 1.0, produces the best performance </a:t>
                </a:r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</p:txBody>
          </p:sp>
        </mc:Choice>
        <mc:Fallback xmlns="">
          <p:sp>
            <p:nvSpPr>
              <p:cNvPr id="10" name="內容版面配置區 2">
                <a:extLst>
                  <a:ext uri="{FF2B5EF4-FFF2-40B4-BE49-F238E27FC236}">
                    <a16:creationId xmlns:a16="http://schemas.microsoft.com/office/drawing/2014/main" id="{11F042C2-6028-7D4C-A347-2D860237C2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253330"/>
                <a:ext cx="10828759" cy="5468145"/>
              </a:xfrm>
              <a:prstGeom prst="rect">
                <a:avLst/>
              </a:prstGeom>
              <a:blipFill>
                <a:blip r:embed="rId2"/>
                <a:stretch>
                  <a:fillRect l="-937" t="-185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圖片 6">
            <a:extLst>
              <a:ext uri="{FF2B5EF4-FFF2-40B4-BE49-F238E27FC236}">
                <a16:creationId xmlns:a16="http://schemas.microsoft.com/office/drawing/2014/main" id="{E990FC39-FBDA-7B4A-909C-8CE372894E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9092" y="-2419"/>
            <a:ext cx="2932908" cy="1684131"/>
          </a:xfrm>
          <a:prstGeom prst="rect">
            <a:avLst/>
          </a:prstGeom>
        </p:spPr>
      </p:pic>
      <p:pic>
        <p:nvPicPr>
          <p:cNvPr id="5" name="圖片 4" descr="一張含有 文字, 收據 的圖片&#10;&#10;自動產生的描述">
            <a:extLst>
              <a:ext uri="{FF2B5EF4-FFF2-40B4-BE49-F238E27FC236}">
                <a16:creationId xmlns:a16="http://schemas.microsoft.com/office/drawing/2014/main" id="{775ED5F9-5DAA-9147-AEBF-873F6A283C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979" y="3493000"/>
            <a:ext cx="5029198" cy="3284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5022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Ablation Analysis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41</a:t>
            </a:fld>
            <a:endParaRPr lang="zh-TW" altLang="en-US"/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11F042C2-6028-7D4C-A347-2D860237C21C}"/>
              </a:ext>
            </a:extLst>
          </p:cNvPr>
          <p:cNvSpPr txBox="1">
            <a:spLocks/>
          </p:cNvSpPr>
          <p:nvPr/>
        </p:nvSpPr>
        <p:spPr>
          <a:xfrm>
            <a:off x="838199" y="1253330"/>
            <a:ext cx="10828759" cy="5468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" altLang="zh-TW" dirty="0"/>
              <a:t>Base Learning rate</a:t>
            </a:r>
          </a:p>
          <a:p>
            <a:pPr lvl="1"/>
            <a:r>
              <a:rPr lang="en" altLang="zh-TW" dirty="0"/>
              <a:t>We investigate the learning rates that are 1-1000 times of the base learning rate </a:t>
            </a:r>
          </a:p>
          <a:p>
            <a:pPr lvl="1"/>
            <a:r>
              <a:rPr lang="en" altLang="zh-TW" dirty="0"/>
              <a:t>The proposed method is not sensitive to different learning rates to well train the novel inter-task architectures. 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</p:txBody>
      </p:sp>
      <p:pic>
        <p:nvPicPr>
          <p:cNvPr id="8" name="圖片 7" descr="一張含有 桌 的圖片&#10;&#10;自動產生的描述">
            <a:extLst>
              <a:ext uri="{FF2B5EF4-FFF2-40B4-BE49-F238E27FC236}">
                <a16:creationId xmlns:a16="http://schemas.microsoft.com/office/drawing/2014/main" id="{10619400-974D-1A44-B79F-9A097A6D61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804" y="3083950"/>
            <a:ext cx="6240391" cy="32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88871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Ablation Analysis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42</a:t>
            </a:fld>
            <a:endParaRPr lang="zh-TW" altLang="en-US"/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11F042C2-6028-7D4C-A347-2D860237C21C}"/>
              </a:ext>
            </a:extLst>
          </p:cNvPr>
          <p:cNvSpPr txBox="1">
            <a:spLocks/>
          </p:cNvSpPr>
          <p:nvPr/>
        </p:nvSpPr>
        <p:spPr>
          <a:xfrm>
            <a:off x="838199" y="1253330"/>
            <a:ext cx="10828759" cy="5468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/>
              <a:t>Learned architecture of VGG-16</a:t>
            </a:r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A9C2BC16-2E1A-C84F-9E4F-E0C962A1BB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6797"/>
            <a:ext cx="12192000" cy="358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3722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BFBC33-032A-4788-ADCB-95689DCE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403"/>
            <a:ext cx="10515600" cy="1325563"/>
          </a:xfrm>
        </p:spPr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C489C-3D5D-45F9-9F43-5DF8C9DEB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4966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Introduction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Method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Experiments</a:t>
            </a:r>
          </a:p>
          <a:p>
            <a:r>
              <a:rPr lang="en-US" altLang="zh-TW" sz="2400" dirty="0"/>
              <a:t>Conclusion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Progress Report</a:t>
            </a:r>
            <a:endParaRPr lang="zh-TW" altLang="en-US" sz="2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CE77320-C8AF-4C33-8BD7-819D157BF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30928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Conclusion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D092AD7-E724-4FA6-AF39-45F1ED107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44</a:t>
            </a:fld>
            <a:endParaRPr lang="zh-TW" altLang="en-US"/>
          </a:p>
        </p:txBody>
      </p: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id="{E6A1E8AA-0626-1E4E-8F88-4FDA5B5258CF}"/>
              </a:ext>
            </a:extLst>
          </p:cNvPr>
          <p:cNvSpPr txBox="1">
            <a:spLocks/>
          </p:cNvSpPr>
          <p:nvPr/>
        </p:nvSpPr>
        <p:spPr>
          <a:xfrm>
            <a:off x="838199" y="1253330"/>
            <a:ext cx="10828759" cy="546814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" altLang="zh-TW" dirty="0"/>
              <a:t>We employed NAS for general-purpose multi-task learning (GP-MTL)</a:t>
            </a:r>
          </a:p>
          <a:p>
            <a:pPr lvl="1"/>
            <a:r>
              <a:rPr lang="en" altLang="zh-TW" dirty="0"/>
              <a:t>We first disentangled GP- MTL into the task-specific backbone and inter-task feature fusion connections</a:t>
            </a:r>
          </a:p>
          <a:p>
            <a:pPr lvl="1"/>
            <a:r>
              <a:rPr lang="en" altLang="zh-TW" dirty="0"/>
              <a:t>We then focused on searching for a good inter-task feature fusion strategy within a task agnostic search space</a:t>
            </a:r>
          </a:p>
          <a:p>
            <a:r>
              <a:rPr lang="en" altLang="zh-TW" dirty="0"/>
              <a:t>We also proposed a novel search algorithm that is able to close the performance gap between search and evaluation</a:t>
            </a:r>
          </a:p>
          <a:p>
            <a:pPr lvl="1"/>
            <a:r>
              <a:rPr lang="en" altLang="zh-TW" dirty="0"/>
              <a:t>Our search algorithm also generalizes the popular single-shot gradient-based methods such as DARTS and SNAS</a:t>
            </a:r>
          </a:p>
          <a:p>
            <a:r>
              <a:rPr lang="en" altLang="zh-TW" dirty="0"/>
              <a:t>We conducted detailed ablation analysis to validate the effect of each proposed component</a:t>
            </a:r>
          </a:p>
          <a:p>
            <a:pPr lvl="1"/>
            <a:r>
              <a:rPr lang="en" altLang="zh-TW" dirty="0"/>
              <a:t>The extensive experiments demonstrate the promising performance and the desirable generalizability (to various datasets, task sets, and single-task backbones)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</p:txBody>
      </p:sp>
    </p:spTree>
    <p:extLst>
      <p:ext uri="{BB962C8B-B14F-4D97-AF65-F5344CB8AC3E}">
        <p14:creationId xmlns:p14="http://schemas.microsoft.com/office/powerpoint/2010/main" val="173271019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BFBC33-032A-4788-ADCB-95689DCE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403"/>
            <a:ext cx="10515600" cy="1325563"/>
          </a:xfrm>
        </p:spPr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C489C-3D5D-45F9-9F43-5DF8C9DEB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4966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Introduction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Method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Experiments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Conclusion</a:t>
            </a:r>
          </a:p>
          <a:p>
            <a:r>
              <a:rPr lang="en-US" altLang="zh-TW" sz="2400" dirty="0"/>
              <a:t>Progress Report</a:t>
            </a:r>
            <a:endParaRPr lang="zh-TW" altLang="en-US" sz="24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BED1BEC-EA0D-4CB2-B34B-1B8D6DFCD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03578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Progress Report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DF3F901-9301-4EE7-9A26-D7BF72BD9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46</a:t>
            </a:fld>
            <a:endParaRPr lang="zh-TW" altLang="en-US"/>
          </a:p>
        </p:txBody>
      </p: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id="{BF84A87C-27F9-074F-AFF7-8C7C7AC5EED3}"/>
              </a:ext>
            </a:extLst>
          </p:cNvPr>
          <p:cNvSpPr txBox="1">
            <a:spLocks/>
          </p:cNvSpPr>
          <p:nvPr/>
        </p:nvSpPr>
        <p:spPr>
          <a:xfrm>
            <a:off x="838199" y="1253330"/>
            <a:ext cx="10828759" cy="5468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" altLang="zh-TW" dirty="0"/>
              <a:t>Q: Can we select the best self-supervised learning pretext task(s) given a downstream task?</a:t>
            </a:r>
          </a:p>
          <a:p>
            <a:pPr lvl="1"/>
            <a:r>
              <a:rPr lang="en" altLang="zh-TW" dirty="0"/>
              <a:t>If we know we are going to do image classification, which pretext task(s) should we choose?</a:t>
            </a:r>
          </a:p>
          <a:p>
            <a:r>
              <a:rPr lang="en" altLang="zh-TW" dirty="0"/>
              <a:t>Main idea: Combine the selection with NAS</a:t>
            </a:r>
          </a:p>
          <a:p>
            <a:pPr lvl="1"/>
            <a:r>
              <a:rPr lang="en" altLang="zh-TW" dirty="0"/>
              <a:t>Given candidate pretext tasks (architectures) and known downstream task (classification), we want to automatically select the best task (architecture)</a:t>
            </a:r>
          </a:p>
          <a:p>
            <a:pPr lvl="1"/>
            <a:endParaRPr lang="en" altLang="zh-TW" dirty="0"/>
          </a:p>
        </p:txBody>
      </p:sp>
    </p:spTree>
    <p:extLst>
      <p:ext uri="{BB962C8B-B14F-4D97-AF65-F5344CB8AC3E}">
        <p14:creationId xmlns:p14="http://schemas.microsoft.com/office/powerpoint/2010/main" val="330030853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Progress Report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DF3F901-9301-4EE7-9A26-D7BF72BD9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47</a:t>
            </a:fld>
            <a:endParaRPr lang="zh-TW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F84A87C-27F9-074F-AFF7-8C7C7AC5EE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253330"/>
                <a:ext cx="10828759" cy="54681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" altLang="zh-TW" dirty="0"/>
                  <a:t>Difficulty</a:t>
                </a:r>
              </a:p>
              <a:p>
                <a:pPr lvl="1"/>
                <a:r>
                  <a:rPr lang="en" altLang="zh-TW" dirty="0"/>
                  <a:t>Pretext tasks have different data augmentation (rotation vs jigsaw puzzle) and targets (predict rotation vs permutation), it’s hard to formulate them to the same search space</a:t>
                </a:r>
              </a:p>
              <a:p>
                <a:pPr lvl="1"/>
                <a:r>
                  <a:rPr lang="en" altLang="zh-TW" dirty="0"/>
                  <a:t>There are no labels in SSL pretraining, how do we evaluate the performance ?</a:t>
                </a:r>
              </a:p>
              <a:p>
                <a:r>
                  <a:rPr lang="en" altLang="zh-TW" dirty="0"/>
                  <a:t>Proposed Solution – combine with DARTS</a:t>
                </a:r>
              </a:p>
              <a:p>
                <a:pPr lvl="1"/>
                <a:r>
                  <a:rPr lang="en" altLang="zh-TW" dirty="0"/>
                  <a:t>Search space</a:t>
                </a:r>
              </a:p>
              <a:p>
                <a:pPr lvl="2"/>
                <a:r>
                  <a:rPr lang="en" altLang="zh-TW" dirty="0"/>
                  <a:t>We parameterized the extracted representations from each task by weight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" altLang="zh-TW" dirty="0"/>
                  <a:t>, so the search space would be ”for the downstream task, which task’s representations are the best one(s)” ?</a:t>
                </a:r>
              </a:p>
              <a:p>
                <a:pPr lvl="1"/>
                <a:r>
                  <a:rPr lang="en" altLang="zh-TW" dirty="0"/>
                  <a:t>SSL pretraining</a:t>
                </a:r>
              </a:p>
              <a:p>
                <a:pPr lvl="2"/>
                <a:r>
                  <a:rPr lang="en" altLang="zh-TW" dirty="0"/>
                  <a:t>We pass the fused representations to a decoder to reconstruct the original features</a:t>
                </a:r>
              </a:p>
              <a:p>
                <a:pPr lvl="1"/>
                <a:r>
                  <a:rPr lang="en" altLang="zh-TW" dirty="0"/>
                  <a:t>DARTS</a:t>
                </a:r>
              </a:p>
              <a:p>
                <a:pPr lvl="2"/>
                <a:r>
                  <a:rPr lang="en" altLang="zh-TW" dirty="0"/>
                  <a:t>We add the downstream dataset and iteratively train the network with SSL (for the model weights given current </a:t>
                </a:r>
                <a14:m>
                  <m:oMath xmlns:m="http://schemas.openxmlformats.org/officeDocument/2006/math">
                    <m:r>
                      <a:rPr lang="en-US" altLang="zh-TW" i="1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" altLang="zh-TW" dirty="0"/>
                  <a:t>) and the downstream task (for the </a:t>
                </a:r>
                <a14:m>
                  <m:oMath xmlns:m="http://schemas.openxmlformats.org/officeDocument/2006/math">
                    <m:r>
                      <a:rPr lang="en-US" altLang="zh-TW" i="1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" altLang="zh-TW" dirty="0"/>
                  <a:t> given current model weights)</a:t>
                </a:r>
              </a:p>
              <a:p>
                <a:pPr lvl="1"/>
                <a:endParaRPr lang="en" altLang="zh-TW" dirty="0"/>
              </a:p>
            </p:txBody>
          </p:sp>
        </mc:Choice>
        <mc:Fallback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F84A87C-27F9-074F-AFF7-8C7C7AC5EE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253330"/>
                <a:ext cx="10828759" cy="5468145"/>
              </a:xfrm>
              <a:prstGeom prst="rect">
                <a:avLst/>
              </a:prstGeom>
              <a:blipFill>
                <a:blip r:embed="rId2"/>
                <a:stretch>
                  <a:fillRect l="-937" t="-1852" b="-138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9369580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Progress Report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DF3F901-9301-4EE7-9A26-D7BF72BD9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48</a:t>
            </a:fld>
            <a:endParaRPr lang="zh-TW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F84A87C-27F9-074F-AFF7-8C7C7AC5EE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253330"/>
                <a:ext cx="10828759" cy="54681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" altLang="zh-TW" dirty="0"/>
              </a:p>
              <a:p>
                <a:endParaRPr lang="en" altLang="zh-TW" dirty="0"/>
              </a:p>
              <a:p>
                <a:endParaRPr lang="en" altLang="zh-TW" dirty="0"/>
              </a:p>
              <a:p>
                <a:endParaRPr lang="en" altLang="zh-TW" dirty="0"/>
              </a:p>
              <a:p>
                <a:endParaRPr lang="en" altLang="zh-TW" dirty="0"/>
              </a:p>
              <a:p>
                <a:endParaRPr lang="en" altLang="zh-TW" dirty="0"/>
              </a:p>
              <a:p>
                <a:endParaRPr lang="en" altLang="zh-TW" dirty="0"/>
              </a:p>
              <a:p>
                <a:r>
                  <a:rPr lang="en-US" altLang="zh-TW" b="0" dirty="0">
                    <a:ea typeface="Cambria Math" panose="02040503050406030204" pitchFamily="18" charset="0"/>
                  </a:rPr>
                  <a:t>Reconstruction loss: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𝑟𝑒𝑐</m:t>
                        </m:r>
                      </m:sub>
                    </m:sSub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𝑓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𝑓</m:t>
                            </m:r>
                          </m:e>
                          <m:sup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′′</m:t>
                            </m:r>
                          </m:sup>
                        </m:sSup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𝑟𝑒𝑐</m:t>
                        </m:r>
                      </m:sub>
                    </m:sSub>
                    <m:d>
                      <m:d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𝑓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𝐷𝑒𝑐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𝐸𝑛</m:t>
                        </m:r>
                        <m:sSub>
                          <m:sSub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d>
                          <m:d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nary>
                              <m:naryPr>
                                <m:chr m:val="∑"/>
                                <m:supHide m:val="on"/>
                                <m:ctrlPr>
                                  <a:rPr lang="en-US" altLang="zh-TW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  <m:sup/>
                              <m:e>
                                <m:sSub>
                                  <m:sSubPr>
                                    <m:ctrlPr>
                                      <a:rPr lang="en-US" altLang="zh-TW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𝛼</m:t>
                                    </m:r>
                                  </m:e>
                                  <m:sub>
                                    <m:r>
                                      <a:rPr lang="en-US" altLang="zh-TW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zh-TW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altLang="zh-TW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nary>
                          </m:e>
                        </m:d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</m:d>
                  </m:oMath>
                </a14:m>
                <a:endParaRPr lang="en" altLang="zh-TW" dirty="0"/>
              </a:p>
              <a:p>
                <a:r>
                  <a:rPr lang="en" altLang="zh-TW" dirty="0"/>
                  <a:t>Downstream loss: the loss is computed with the representations of downstream data</a:t>
                </a:r>
              </a:p>
            </p:txBody>
          </p:sp>
        </mc:Choice>
        <mc:Fallback>
          <p:sp>
            <p:nvSpPr>
              <p:cNvPr id="5" name="內容版面配置區 2">
                <a:extLst>
                  <a:ext uri="{FF2B5EF4-FFF2-40B4-BE49-F238E27FC236}">
                    <a16:creationId xmlns:a16="http://schemas.microsoft.com/office/drawing/2014/main" id="{BF84A87C-27F9-074F-AFF7-8C7C7AC5EE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253330"/>
                <a:ext cx="10828759" cy="5468145"/>
              </a:xfrm>
              <a:prstGeom prst="rect">
                <a:avLst/>
              </a:prstGeom>
              <a:blipFill>
                <a:blip r:embed="rId2"/>
                <a:stretch>
                  <a:fillRect l="-93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圖片 7" descr="一張含有 文字 的圖片&#10;&#10;自動產生的描述">
            <a:extLst>
              <a:ext uri="{FF2B5EF4-FFF2-40B4-BE49-F238E27FC236}">
                <a16:creationId xmlns:a16="http://schemas.microsoft.com/office/drawing/2014/main" id="{0B02FB2E-1F07-AF42-B526-652E8D8341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50" y="1502429"/>
            <a:ext cx="108331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11513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Progress Report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DF3F901-9301-4EE7-9A26-D7BF72BD9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49</a:t>
            </a:fld>
            <a:endParaRPr lang="zh-TW" altLang="en-US"/>
          </a:p>
        </p:txBody>
      </p:sp>
      <p:pic>
        <p:nvPicPr>
          <p:cNvPr id="9" name="圖片 8" descr="一張含有 文字 的圖片&#10;&#10;自動產生的描述">
            <a:extLst>
              <a:ext uri="{FF2B5EF4-FFF2-40B4-BE49-F238E27FC236}">
                <a16:creationId xmlns:a16="http://schemas.microsoft.com/office/drawing/2014/main" id="{C42BD4F0-E20F-B641-B80E-C8225E26D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683" y="1170879"/>
            <a:ext cx="7954634" cy="2731521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AD3ABAF1-456B-C440-B407-39B7D90A5D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874" y="4076541"/>
            <a:ext cx="8020105" cy="2525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266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</a:t>
            </a:r>
            <a:r>
              <a:rPr lang="zh-TW" altLang="en-US" dirty="0"/>
              <a:t> </a:t>
            </a:r>
            <a:r>
              <a:rPr lang="en-US" altLang="zh-TW" dirty="0"/>
              <a:t>- MTL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468145"/>
          </a:xfrm>
        </p:spPr>
        <p:txBody>
          <a:bodyPr/>
          <a:lstStyle/>
          <a:p>
            <a:r>
              <a:rPr lang="en" altLang="zh-TW" dirty="0"/>
              <a:t>Multi-task learning</a:t>
            </a:r>
          </a:p>
          <a:p>
            <a:pPr lvl="1"/>
            <a:r>
              <a:rPr lang="en" altLang="zh-TW" dirty="0"/>
              <a:t>Example of hard parameter sharing – Hyperface [48]: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r>
              <a:rPr lang="en" altLang="zh-TW" dirty="0"/>
              <a:t>However, improper feature sharing may introduce negative transfer of some tasks, thus leading to the degradation of the performance [51]</a:t>
            </a:r>
          </a:p>
          <a:p>
            <a:pPr lvl="1"/>
            <a:endParaRPr lang="en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5</a:t>
            </a:fld>
            <a:endParaRPr lang="zh-TW" altLang="en-US"/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EB9DFBB8-33EB-5145-8E1C-0D603DBB07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1" r="1864" b="9481"/>
          <a:stretch/>
        </p:blipFill>
        <p:spPr>
          <a:xfrm>
            <a:off x="3593854" y="2152376"/>
            <a:ext cx="5004291" cy="3053948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275491B3-702D-6D4B-9DEF-1282BD6F2FD8}"/>
              </a:ext>
            </a:extLst>
          </p:cNvPr>
          <p:cNvSpPr txBox="1"/>
          <p:nvPr/>
        </p:nvSpPr>
        <p:spPr>
          <a:xfrm>
            <a:off x="292100" y="6451609"/>
            <a:ext cx="10655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000" dirty="0"/>
              <a:t>[48] Rajeev Ranjan, Vishal M Patel, and Rama </a:t>
            </a:r>
            <a:r>
              <a:rPr kumimoji="1" lang="en-US" altLang="zh-TW" sz="1000" dirty="0" err="1"/>
              <a:t>Chellappa</a:t>
            </a:r>
            <a:r>
              <a:rPr kumimoji="1" lang="en-US" altLang="zh-TW" sz="1000" dirty="0"/>
              <a:t>. Hyperface: A deep multi-task learning framework for face detection, landmark localization, pose estimation, and gender recognition. TPAMI, 2017.</a:t>
            </a:r>
          </a:p>
          <a:p>
            <a:r>
              <a:rPr kumimoji="1" lang="en-US" altLang="zh-TW" sz="1000" dirty="0"/>
              <a:t>[51] Sebastian Ruder. An overview of multi-task </a:t>
            </a:r>
            <a:r>
              <a:rPr kumimoji="1" lang="en-US" altLang="zh-TW" sz="1000" dirty="0" err="1"/>
              <a:t>learningin</a:t>
            </a:r>
            <a:r>
              <a:rPr kumimoji="1" lang="en-US" altLang="zh-TW" sz="1000" dirty="0"/>
              <a:t> deep neural networks. </a:t>
            </a:r>
            <a:r>
              <a:rPr kumimoji="1" lang="en-US" altLang="zh-TW" sz="1000" dirty="0" err="1"/>
              <a:t>arXiv</a:t>
            </a:r>
            <a:r>
              <a:rPr kumimoji="1" lang="en-US" altLang="zh-TW" sz="1000" dirty="0"/>
              <a:t> preprint arXiv:1706.05098, 2017. </a:t>
            </a:r>
          </a:p>
        </p:txBody>
      </p:sp>
    </p:spTree>
    <p:extLst>
      <p:ext uri="{BB962C8B-B14F-4D97-AF65-F5344CB8AC3E}">
        <p14:creationId xmlns:p14="http://schemas.microsoft.com/office/powerpoint/2010/main" val="16382700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Progress Report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DF3F901-9301-4EE7-9A26-D7BF72BD9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50</a:t>
            </a:fld>
            <a:endParaRPr lang="zh-TW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內容版面配置區 2">
                <a:extLst>
                  <a:ext uri="{FF2B5EF4-FFF2-40B4-BE49-F238E27FC236}">
                    <a16:creationId xmlns:a16="http://schemas.microsoft.com/office/drawing/2014/main" id="{CAE7233B-10E6-5149-9617-40DFF71CC40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253330"/>
                <a:ext cx="10828759" cy="546814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" altLang="zh-TW" dirty="0"/>
                  <a:t>Current progress: SSL part</a:t>
                </a:r>
              </a:p>
              <a:p>
                <a:pPr lvl="1"/>
                <a:r>
                  <a:rPr lang="en" altLang="zh-TW" dirty="0"/>
                  <a:t>Maybe need to test if the reconstruction loss can work as the original task loss?</a:t>
                </a:r>
              </a:p>
              <a:p>
                <a:r>
                  <a:rPr lang="en" altLang="zh-TW" dirty="0"/>
                  <a:t>Problems</a:t>
                </a:r>
              </a:p>
              <a:p>
                <a:pPr lvl="1"/>
                <a:r>
                  <a:rPr lang="en" altLang="zh-TW" dirty="0"/>
                  <a:t>Should the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" altLang="zh-TW" dirty="0"/>
                  <a:t> converges to a single task or a mixture one (multi-task)?</a:t>
                </a:r>
              </a:p>
              <a:p>
                <a:pPr lvl="2"/>
                <a:r>
                  <a:rPr lang="en" altLang="zh-TW" dirty="0"/>
                  <a:t>This may affect what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" altLang="zh-TW" dirty="0"/>
                  <a:t> converges to ? (0 or 1 or 0.5)</a:t>
                </a:r>
              </a:p>
              <a:p>
                <a:pPr lvl="1"/>
                <a:r>
                  <a:rPr lang="en" altLang="zh-TW" dirty="0"/>
                  <a:t>Is the minimum entropy regularization (in MTL-NAS) suitable for the proposed method?</a:t>
                </a:r>
              </a:p>
            </p:txBody>
          </p:sp>
        </mc:Choice>
        <mc:Fallback>
          <p:sp>
            <p:nvSpPr>
              <p:cNvPr id="6" name="內容版面配置區 2">
                <a:extLst>
                  <a:ext uri="{FF2B5EF4-FFF2-40B4-BE49-F238E27FC236}">
                    <a16:creationId xmlns:a16="http://schemas.microsoft.com/office/drawing/2014/main" id="{CAE7233B-10E6-5149-9617-40DFF71CC4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253330"/>
                <a:ext cx="10828759" cy="5468145"/>
              </a:xfrm>
              <a:prstGeom prst="rect">
                <a:avLst/>
              </a:prstGeom>
              <a:blipFill>
                <a:blip r:embed="rId2"/>
                <a:stretch>
                  <a:fillRect l="-937" t="-185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2296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</a:t>
            </a:r>
            <a:r>
              <a:rPr lang="zh-TW" altLang="en-US" dirty="0"/>
              <a:t> </a:t>
            </a:r>
            <a:r>
              <a:rPr lang="en-US" altLang="zh-TW" dirty="0"/>
              <a:t>– GP-MTL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468145"/>
          </a:xfrm>
        </p:spPr>
        <p:txBody>
          <a:bodyPr/>
          <a:lstStyle/>
          <a:p>
            <a:r>
              <a:rPr lang="en" altLang="zh-TW" dirty="0"/>
              <a:t>General Purpose MTL [13, 42]</a:t>
            </a:r>
          </a:p>
          <a:p>
            <a:pPr lvl="1"/>
            <a:r>
              <a:rPr lang="en" altLang="zh-TW" dirty="0"/>
              <a:t>The architecture is compatible with any task combinations</a:t>
            </a:r>
          </a:p>
          <a:p>
            <a:pPr lvl="1"/>
            <a:r>
              <a:rPr lang="en" altLang="zh-TW" dirty="0"/>
              <a:t>It enables automatic feature fusing at every layer from different tasks</a:t>
            </a:r>
          </a:p>
          <a:p>
            <a:pPr lvl="1"/>
            <a:endParaRPr lang="en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6</a:t>
            </a:fld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08A6F87-7DDE-A349-AC19-8D122942A212}"/>
              </a:ext>
            </a:extLst>
          </p:cNvPr>
          <p:cNvSpPr txBox="1"/>
          <p:nvPr/>
        </p:nvSpPr>
        <p:spPr>
          <a:xfrm>
            <a:off x="838200" y="6324600"/>
            <a:ext cx="1030573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050" dirty="0"/>
              <a:t>[13] Yuan Gao, </a:t>
            </a:r>
            <a:r>
              <a:rPr kumimoji="1" lang="en-US" altLang="zh-TW" sz="1050" dirty="0" err="1"/>
              <a:t>Jiayi</a:t>
            </a:r>
            <a:r>
              <a:rPr kumimoji="1" lang="en-US" altLang="zh-TW" sz="1050" dirty="0"/>
              <a:t> Ma, </a:t>
            </a:r>
            <a:r>
              <a:rPr kumimoji="1" lang="en-US" altLang="zh-TW" sz="1050" dirty="0" err="1"/>
              <a:t>Mingbo</a:t>
            </a:r>
            <a:r>
              <a:rPr kumimoji="1" lang="en-US" altLang="zh-TW" sz="1050" dirty="0"/>
              <a:t> Zhao, Wei Liu, and Alan L Yuille. </a:t>
            </a:r>
            <a:r>
              <a:rPr kumimoji="1" lang="en-US" altLang="zh-TW" sz="1050" dirty="0" err="1"/>
              <a:t>Nddr-cnn</a:t>
            </a:r>
            <a:r>
              <a:rPr kumimoji="1" lang="en-US" altLang="zh-TW" sz="1050" dirty="0"/>
              <a:t>: </a:t>
            </a:r>
            <a:r>
              <a:rPr kumimoji="1" lang="en-US" altLang="zh-TW" sz="1050" dirty="0" err="1"/>
              <a:t>Layerwise</a:t>
            </a:r>
            <a:r>
              <a:rPr kumimoji="1" lang="en-US" altLang="zh-TW" sz="1050" dirty="0"/>
              <a:t> feature fusing in multi-task </a:t>
            </a:r>
            <a:r>
              <a:rPr kumimoji="1" lang="en-US" altLang="zh-TW" sz="1050" dirty="0" err="1"/>
              <a:t>cnns</a:t>
            </a:r>
            <a:r>
              <a:rPr kumimoji="1" lang="en-US" altLang="zh-TW" sz="1050" dirty="0"/>
              <a:t> by neural discriminative dimensionality reduction. In CVPR, 2019. </a:t>
            </a:r>
          </a:p>
          <a:p>
            <a:r>
              <a:rPr kumimoji="1" lang="en-US" altLang="zh-TW" sz="1050" dirty="0"/>
              <a:t>[42] </a:t>
            </a:r>
            <a:r>
              <a:rPr lang="en" altLang="zh-TW" sz="1050" dirty="0"/>
              <a:t>Ishan </a:t>
            </a:r>
            <a:r>
              <a:rPr lang="en" altLang="zh-TW" sz="1050" dirty="0" err="1"/>
              <a:t>Misra</a:t>
            </a:r>
            <a:r>
              <a:rPr lang="en" altLang="zh-TW" sz="1050" dirty="0"/>
              <a:t>, Abhinav Shrivastava, Abhinav </a:t>
            </a:r>
            <a:r>
              <a:rPr lang="en" altLang="zh-TW" sz="1050" dirty="0" err="1"/>
              <a:t>Gupta,and</a:t>
            </a:r>
            <a:r>
              <a:rPr lang="en" altLang="zh-TW" sz="1050" dirty="0"/>
              <a:t> Martial Hebert. Cross-stitch networks for multi-task learning. In </a:t>
            </a:r>
            <a:r>
              <a:rPr lang="en" altLang="zh-TW" sz="1050" i="1" dirty="0"/>
              <a:t>CVPR</a:t>
            </a:r>
            <a:r>
              <a:rPr lang="en" altLang="zh-TW" sz="1050" dirty="0"/>
              <a:t>, 2016.</a:t>
            </a:r>
            <a:endParaRPr kumimoji="1" lang="en-US" altLang="zh-TW" sz="1050" dirty="0"/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73CA02AA-DC23-CB4D-8901-A5302D4CBBA9}"/>
              </a:ext>
            </a:extLst>
          </p:cNvPr>
          <p:cNvGrpSpPr/>
          <p:nvPr/>
        </p:nvGrpSpPr>
        <p:grpSpPr>
          <a:xfrm>
            <a:off x="527121" y="2982213"/>
            <a:ext cx="11137757" cy="2926723"/>
            <a:chOff x="527121" y="2982213"/>
            <a:chExt cx="11137757" cy="2926723"/>
          </a:xfrm>
        </p:grpSpPr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83E0DFE5-D9CC-8C46-8256-CE699B92BBB7}"/>
                </a:ext>
              </a:extLst>
            </p:cNvPr>
            <p:cNvSpPr txBox="1"/>
            <p:nvPr/>
          </p:nvSpPr>
          <p:spPr>
            <a:xfrm>
              <a:off x="1073683" y="5601159"/>
              <a:ext cx="4089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TW" sz="1400" dirty="0"/>
                <a:t>Cross-stitch Network</a:t>
              </a:r>
              <a:endParaRPr kumimoji="1" lang="zh-TW" altLang="en-US" sz="1400" dirty="0"/>
            </a:p>
          </p:txBody>
        </p:sp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E9E1E296-DB32-4143-A4C1-692BFC99D8D6}"/>
                </a:ext>
              </a:extLst>
            </p:cNvPr>
            <p:cNvSpPr txBox="1"/>
            <p:nvPr/>
          </p:nvSpPr>
          <p:spPr>
            <a:xfrm>
              <a:off x="6717838" y="5601159"/>
              <a:ext cx="4089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TW" sz="1400" dirty="0"/>
                <a:t>NDDR-CNN</a:t>
              </a:r>
              <a:endParaRPr kumimoji="1" lang="zh-TW" altLang="en-US" sz="1400" dirty="0"/>
            </a:p>
          </p:txBody>
        </p:sp>
        <p:pic>
          <p:nvPicPr>
            <p:cNvPr id="9" name="圖片 8">
              <a:extLst>
                <a:ext uri="{FF2B5EF4-FFF2-40B4-BE49-F238E27FC236}">
                  <a16:creationId xmlns:a16="http://schemas.microsoft.com/office/drawing/2014/main" id="{00B7B28B-59CB-3A42-A3F9-C25240B464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121" y="2982213"/>
              <a:ext cx="5182524" cy="2652542"/>
            </a:xfrm>
            <a:prstGeom prst="rect">
              <a:avLst/>
            </a:prstGeom>
          </p:spPr>
        </p:pic>
        <p:pic>
          <p:nvPicPr>
            <p:cNvPr id="16" name="圖片 15" descr="一張含有 文字, 時鐘 的圖片&#10;&#10;自動產生的描述">
              <a:extLst>
                <a:ext uri="{FF2B5EF4-FFF2-40B4-BE49-F238E27FC236}">
                  <a16:creationId xmlns:a16="http://schemas.microsoft.com/office/drawing/2014/main" id="{C4ED0ACF-B686-8840-9FE9-C153485847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60199" y="3101019"/>
              <a:ext cx="5804679" cy="22999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364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 - NAS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altLang="zh-TW" dirty="0"/>
              <a:t>Neural Architecture Search (NAS)</a:t>
            </a:r>
          </a:p>
          <a:p>
            <a:pPr lvl="1"/>
            <a:r>
              <a:rPr lang="en" altLang="zh-TW" dirty="0"/>
              <a:t>Recently deep neural networks integrates hierarchical feature extraction and optimization in an automatic and end-to-end manner (</a:t>
            </a:r>
            <a:r>
              <a:rPr lang="en" altLang="zh-TW" dirty="0" err="1"/>
              <a:t>ResNet</a:t>
            </a:r>
            <a:r>
              <a:rPr lang="en" altLang="zh-TW" dirty="0"/>
              <a:t>, </a:t>
            </a:r>
            <a:r>
              <a:rPr lang="en" altLang="zh-TW" dirty="0" err="1"/>
              <a:t>DenseNet</a:t>
            </a:r>
            <a:r>
              <a:rPr lang="en" altLang="zh-TW" dirty="0"/>
              <a:t>, …)</a:t>
            </a:r>
          </a:p>
          <a:p>
            <a:pPr lvl="1"/>
            <a:r>
              <a:rPr lang="en" altLang="zh-TW" dirty="0"/>
              <a:t>However, they still need carefully designed neural architectures</a:t>
            </a:r>
          </a:p>
          <a:p>
            <a:pPr lvl="1"/>
            <a:r>
              <a:rPr lang="en" altLang="zh-TW" dirty="0"/>
              <a:t>More recently, Neural Architecture Search (NAS) has received increasing attentions in automating the design of deep neural architectures [71]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7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17D3D32-1010-0F42-8519-85056CC633C8}"/>
              </a:ext>
            </a:extLst>
          </p:cNvPr>
          <p:cNvSpPr txBox="1"/>
          <p:nvPr/>
        </p:nvSpPr>
        <p:spPr>
          <a:xfrm>
            <a:off x="838200" y="6405418"/>
            <a:ext cx="92612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200" dirty="0"/>
              <a:t>[71] Barret </a:t>
            </a:r>
            <a:r>
              <a:rPr kumimoji="1" lang="en-US" altLang="zh-TW" sz="1200" dirty="0" err="1"/>
              <a:t>Zoph</a:t>
            </a:r>
            <a:r>
              <a:rPr kumimoji="1" lang="en-US" altLang="zh-TW" sz="1200" dirty="0"/>
              <a:t> and Quoc </a:t>
            </a:r>
            <a:r>
              <a:rPr kumimoji="1" lang="en-US" altLang="zh-TW" sz="1200" dirty="0" err="1"/>
              <a:t>V.Le</a:t>
            </a:r>
            <a:r>
              <a:rPr kumimoji="1" lang="en-US" altLang="zh-TW" sz="1200" dirty="0"/>
              <a:t>. Neural architecture search with reinforcement learning. In ICLR, 2017. </a:t>
            </a:r>
          </a:p>
        </p:txBody>
      </p:sp>
      <p:grpSp>
        <p:nvGrpSpPr>
          <p:cNvPr id="13" name="群組 12">
            <a:extLst>
              <a:ext uri="{FF2B5EF4-FFF2-40B4-BE49-F238E27FC236}">
                <a16:creationId xmlns:a16="http://schemas.microsoft.com/office/drawing/2014/main" id="{9BDEC97C-517E-C744-B897-57E193531FDB}"/>
              </a:ext>
            </a:extLst>
          </p:cNvPr>
          <p:cNvGrpSpPr/>
          <p:nvPr/>
        </p:nvGrpSpPr>
        <p:grpSpPr>
          <a:xfrm>
            <a:off x="2215661" y="3624050"/>
            <a:ext cx="7760678" cy="2606595"/>
            <a:chOff x="2215661" y="3518543"/>
            <a:chExt cx="7760678" cy="2606595"/>
          </a:xfrm>
        </p:grpSpPr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id="{9223852F-7652-2F4E-969F-EE92F6A80224}"/>
                </a:ext>
              </a:extLst>
            </p:cNvPr>
            <p:cNvSpPr txBox="1"/>
            <p:nvPr/>
          </p:nvSpPr>
          <p:spPr>
            <a:xfrm>
              <a:off x="2215661" y="5863528"/>
              <a:ext cx="776067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TW" sz="1100" dirty="0"/>
                <a:t>From </a:t>
              </a:r>
              <a:r>
                <a:rPr kumimoji="1" lang="en-US" altLang="zh-TW" sz="1100" dirty="0">
                  <a:hlinkClick r:id="rId2"/>
                </a:rPr>
                <a:t>https://medium.com/ai-academy-taiwan/</a:t>
              </a:r>
              <a:r>
                <a:rPr kumimoji="1" lang="zh-TW" altLang="en-US" sz="1100" dirty="0">
                  <a:hlinkClick r:id="rId2"/>
                </a:rPr>
                <a:t>提煉再提煉濃縮再濃縮</a:t>
              </a:r>
              <a:r>
                <a:rPr kumimoji="1" lang="en-US" altLang="zh-TW" sz="1100" dirty="0">
                  <a:hlinkClick r:id="rId2"/>
                </a:rPr>
                <a:t>-neural-architecture-search-</a:t>
              </a:r>
              <a:r>
                <a:rPr kumimoji="1" lang="zh-TW" altLang="en-US" sz="1100" dirty="0">
                  <a:hlinkClick r:id="rId2"/>
                </a:rPr>
                <a:t>介紹</a:t>
              </a:r>
              <a:r>
                <a:rPr kumimoji="1" lang="en-US" altLang="zh-TW" sz="1100" dirty="0">
                  <a:hlinkClick r:id="rId2"/>
                </a:rPr>
                <a:t>-ef366ffdc818</a:t>
              </a:r>
              <a:r>
                <a:rPr kumimoji="1" lang="en-US" altLang="zh-TW" sz="1100" dirty="0"/>
                <a:t> by </a:t>
              </a:r>
              <a:r>
                <a:rPr kumimoji="1" lang="zh-TW" altLang="en-US" sz="1100" dirty="0"/>
                <a:t>顯堯大哥</a:t>
              </a:r>
            </a:p>
          </p:txBody>
        </p:sp>
        <p:pic>
          <p:nvPicPr>
            <p:cNvPr id="12" name="圖片 11">
              <a:extLst>
                <a:ext uri="{FF2B5EF4-FFF2-40B4-BE49-F238E27FC236}">
                  <a16:creationId xmlns:a16="http://schemas.microsoft.com/office/drawing/2014/main" id="{CF7C50EA-15EC-C841-911D-D0524F3212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9527" y="3518543"/>
              <a:ext cx="4432944" cy="23564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12289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</a:t>
            </a:r>
            <a:r>
              <a:rPr lang="zh-TW" altLang="en-US" dirty="0"/>
              <a:t> </a:t>
            </a:r>
            <a:r>
              <a:rPr lang="en-US" altLang="zh-TW" dirty="0"/>
              <a:t>- NAS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altLang="zh-TW" dirty="0"/>
              <a:t>Three main components of NAS</a:t>
            </a:r>
          </a:p>
          <a:p>
            <a:pPr lvl="1"/>
            <a:r>
              <a:rPr lang="en" altLang="zh-TW" dirty="0"/>
              <a:t>Search space</a:t>
            </a:r>
          </a:p>
          <a:p>
            <a:pPr lvl="2"/>
            <a:r>
              <a:rPr lang="en" altLang="zh-TW" dirty="0"/>
              <a:t>The candidate components of the network architecture we can select</a:t>
            </a:r>
          </a:p>
          <a:p>
            <a:pPr lvl="3"/>
            <a:r>
              <a:rPr lang="en" altLang="zh-TW" dirty="0"/>
              <a:t>Kernel size, convolution type, number of layers, …</a:t>
            </a:r>
          </a:p>
          <a:p>
            <a:pPr lvl="1"/>
            <a:r>
              <a:rPr lang="en" altLang="zh-TW" dirty="0"/>
              <a:t>Search algorithm</a:t>
            </a:r>
          </a:p>
          <a:p>
            <a:pPr lvl="2"/>
            <a:r>
              <a:rPr lang="en" altLang="zh-TW" dirty="0"/>
              <a:t>The methods to search the optimal architecture</a:t>
            </a:r>
          </a:p>
          <a:p>
            <a:pPr lvl="3"/>
            <a:r>
              <a:rPr lang="en" altLang="zh-TW" dirty="0"/>
              <a:t>Reinforcement learning, evolution algorithm, …</a:t>
            </a:r>
          </a:p>
          <a:p>
            <a:pPr lvl="1"/>
            <a:r>
              <a:rPr lang="en" altLang="zh-TW" dirty="0"/>
              <a:t>Performance estimation strategy</a:t>
            </a:r>
          </a:p>
          <a:p>
            <a:pPr lvl="2"/>
            <a:r>
              <a:rPr lang="en" altLang="zh-TW" dirty="0"/>
              <a:t>The strategy to measure the performance of selected architecture</a:t>
            </a:r>
            <a:endParaRPr lang="en-US" altLang="zh-TW" dirty="0"/>
          </a:p>
          <a:p>
            <a:pPr lvl="3"/>
            <a:r>
              <a:rPr lang="en" altLang="zh-TW" dirty="0"/>
              <a:t>Accuracy, latency, FLOPs, …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8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42CEA8BA-A1F9-6841-9AD9-D64FDC39E4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035" y="4833121"/>
            <a:ext cx="6277929" cy="1641231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9223852F-7652-2F4E-969F-EE92F6A80224}"/>
              </a:ext>
            </a:extLst>
          </p:cNvPr>
          <p:cNvSpPr txBox="1"/>
          <p:nvPr/>
        </p:nvSpPr>
        <p:spPr>
          <a:xfrm>
            <a:off x="1465383" y="6404135"/>
            <a:ext cx="92612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1200" dirty="0"/>
              <a:t>From </a:t>
            </a:r>
            <a:r>
              <a:rPr kumimoji="1" lang="en-US" altLang="zh-TW" sz="1200" dirty="0">
                <a:hlinkClick r:id="rId3"/>
              </a:rPr>
              <a:t>https://medium.com/ai-academy-taiwan/</a:t>
            </a:r>
            <a:r>
              <a:rPr kumimoji="1" lang="zh-TW" altLang="en-US" sz="1200" dirty="0">
                <a:hlinkClick r:id="rId3"/>
              </a:rPr>
              <a:t>提煉再提煉濃縮再濃縮</a:t>
            </a:r>
            <a:r>
              <a:rPr kumimoji="1" lang="en-US" altLang="zh-TW" sz="1200" dirty="0">
                <a:hlinkClick r:id="rId3"/>
              </a:rPr>
              <a:t>-neural-architecture-search-</a:t>
            </a:r>
            <a:r>
              <a:rPr kumimoji="1" lang="zh-TW" altLang="en-US" sz="1200" dirty="0">
                <a:hlinkClick r:id="rId3"/>
              </a:rPr>
              <a:t>介紹</a:t>
            </a:r>
            <a:r>
              <a:rPr kumimoji="1" lang="en-US" altLang="zh-TW" sz="1200" dirty="0">
                <a:hlinkClick r:id="rId3"/>
              </a:rPr>
              <a:t>-ef366ffdc818</a:t>
            </a:r>
            <a:r>
              <a:rPr kumimoji="1" lang="en-US" altLang="zh-TW" sz="1200" dirty="0"/>
              <a:t> by </a:t>
            </a:r>
            <a:r>
              <a:rPr kumimoji="1" lang="zh-TW" altLang="en-US" sz="1200" dirty="0"/>
              <a:t>顯堯大哥</a:t>
            </a:r>
          </a:p>
        </p:txBody>
      </p:sp>
    </p:spTree>
    <p:extLst>
      <p:ext uri="{BB962C8B-B14F-4D97-AF65-F5344CB8AC3E}">
        <p14:creationId xmlns:p14="http://schemas.microsoft.com/office/powerpoint/2010/main" val="3979074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706100" cy="1325563"/>
          </a:xfrm>
        </p:spPr>
        <p:txBody>
          <a:bodyPr/>
          <a:lstStyle/>
          <a:p>
            <a:r>
              <a:rPr lang="en-US" altLang="zh-TW" dirty="0"/>
              <a:t>Introduction</a:t>
            </a:r>
            <a:r>
              <a:rPr lang="zh-TW" altLang="en-US" dirty="0"/>
              <a:t> </a:t>
            </a:r>
            <a:r>
              <a:rPr lang="en-US" altLang="zh-TW" dirty="0"/>
              <a:t>– Single-shot Gradient-based NAS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1"/>
                <a:ext cx="10515600" cy="4351338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altLang="zh-TW" dirty="0"/>
                  <a:t>In order to make the discrete operations/architecture differentiable and able to calculate gradients:</a:t>
                </a:r>
              </a:p>
              <a:p>
                <a:pPr lvl="1"/>
                <a:r>
                  <a:rPr lang="en-US" altLang="zh-TW" b="1" dirty="0"/>
                  <a:t>Relax</a:t>
                </a:r>
                <a:r>
                  <a:rPr lang="en-US" altLang="zh-TW" dirty="0"/>
                  <a:t> </a:t>
                </a:r>
                <a:r>
                  <a:rPr lang="en-US" altLang="zh-TW" b="1" dirty="0"/>
                  <a:t>to continuous</a:t>
                </a:r>
                <a:r>
                  <a:rPr lang="en-US" altLang="zh-TW" dirty="0"/>
                  <a:t> space, and then</a:t>
                </a:r>
              </a:p>
              <a:p>
                <a:pPr lvl="1"/>
                <a:r>
                  <a:rPr lang="en" altLang="zh-TW" b="1" dirty="0"/>
                  <a:t>Discretize</a:t>
                </a:r>
                <a:r>
                  <a:rPr lang="en" altLang="zh-TW" dirty="0"/>
                  <a:t> the super-net to get a single child model</a:t>
                </a:r>
              </a:p>
              <a:p>
                <a:r>
                  <a:rPr lang="en-US" altLang="zh-TW" dirty="0"/>
                  <a:t>DARTS [35] </a:t>
                </a:r>
              </a:p>
              <a:p>
                <a:pPr lvl="1"/>
                <a:r>
                  <a:rPr lang="en-US" altLang="zh-TW" dirty="0"/>
                  <a:t>Uses architecture weights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altLang="zh-TW" dirty="0"/>
                  <a:t> to parameterized operations</a:t>
                </a:r>
              </a:p>
              <a:p>
                <a:pPr lvl="1"/>
                <a:r>
                  <a:rPr lang="en" altLang="zh-TW" dirty="0"/>
                  <a:t>Selects the operations with highest </a:t>
                </a:r>
                <a14:m>
                  <m:oMath xmlns:m="http://schemas.openxmlformats.org/officeDocument/2006/math">
                    <m:r>
                      <a:rPr lang="en-US" altLang="zh-TW" i="1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" altLang="zh-TW" dirty="0"/>
                  <a:t> to form the final model and re-train</a:t>
                </a:r>
                <a:endParaRPr lang="en-US" altLang="zh-TW" dirty="0"/>
              </a:p>
              <a:p>
                <a:r>
                  <a:rPr lang="en-US" altLang="zh-TW" dirty="0"/>
                  <a:t>SNAS [64] </a:t>
                </a:r>
              </a:p>
              <a:p>
                <a:pPr lvl="1"/>
                <a:r>
                  <a:rPr lang="en-US" altLang="zh-TW" dirty="0"/>
                  <a:t>Converts architecture distribution to </a:t>
                </a:r>
                <a:r>
                  <a:rPr lang="en-US" altLang="zh-TW" i="1" dirty="0"/>
                  <a:t>concrete distribution </a:t>
                </a:r>
                <a:r>
                  <a:rPr lang="en-US" altLang="zh-TW" dirty="0"/>
                  <a:t>[39]</a:t>
                </a:r>
              </a:p>
              <a:p>
                <a:pPr lvl="1"/>
                <a:r>
                  <a:rPr lang="en" altLang="zh-TW" dirty="0"/>
                  <a:t>Samples operations during searching, so the final model is obtained once the model converged</a:t>
                </a:r>
              </a:p>
              <a:p>
                <a:pPr lvl="1"/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015B15AE-1171-4509-9443-B4EDC942C4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1"/>
                <a:ext cx="10515600" cy="4351338"/>
              </a:xfrm>
              <a:blipFill>
                <a:blip r:embed="rId2"/>
                <a:stretch>
                  <a:fillRect l="-1086" t="-3198" r="-12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9</a:t>
            </a:fld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08A6F87-7DDE-A349-AC19-8D122942A212}"/>
              </a:ext>
            </a:extLst>
          </p:cNvPr>
          <p:cNvSpPr txBox="1"/>
          <p:nvPr/>
        </p:nvSpPr>
        <p:spPr>
          <a:xfrm>
            <a:off x="4978400" y="1036"/>
            <a:ext cx="72136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900" dirty="0"/>
              <a:t>[35] </a:t>
            </a:r>
            <a:r>
              <a:rPr lang="en" altLang="zh-TW" sz="900" dirty="0" err="1"/>
              <a:t>Hanxiao</a:t>
            </a:r>
            <a:r>
              <a:rPr lang="en" altLang="zh-TW" sz="900" dirty="0"/>
              <a:t> Liu, Karen </a:t>
            </a:r>
            <a:r>
              <a:rPr lang="en" altLang="zh-TW" sz="900" dirty="0" err="1"/>
              <a:t>Simonyan</a:t>
            </a:r>
            <a:r>
              <a:rPr lang="en" altLang="zh-TW" sz="900" dirty="0"/>
              <a:t>, and </a:t>
            </a:r>
            <a:r>
              <a:rPr lang="en" altLang="zh-TW" sz="900" dirty="0" err="1"/>
              <a:t>Yiming</a:t>
            </a:r>
            <a:r>
              <a:rPr lang="en" altLang="zh-TW" sz="900" dirty="0"/>
              <a:t> Yang. DARTS: Differentiable architecture search. In </a:t>
            </a:r>
            <a:r>
              <a:rPr lang="en" altLang="zh-TW" sz="900" i="1" dirty="0"/>
              <a:t>ICLR</a:t>
            </a:r>
            <a:r>
              <a:rPr lang="en" altLang="zh-TW" sz="900" dirty="0"/>
              <a:t>, 2019.</a:t>
            </a:r>
            <a:endParaRPr kumimoji="1" lang="en-US" altLang="zh-TW" sz="900" dirty="0"/>
          </a:p>
          <a:p>
            <a:r>
              <a:rPr kumimoji="1" lang="en-US" altLang="zh-TW" sz="900" dirty="0"/>
              <a:t>[39] </a:t>
            </a:r>
            <a:r>
              <a:rPr lang="en" altLang="zh-TW" sz="900" dirty="0"/>
              <a:t>Chris J. Maddison, Andriy </a:t>
            </a:r>
            <a:r>
              <a:rPr lang="en" altLang="zh-TW" sz="900" dirty="0" err="1"/>
              <a:t>Mnih</a:t>
            </a:r>
            <a:r>
              <a:rPr lang="en" altLang="zh-TW" sz="900" dirty="0"/>
              <a:t>, and Yee </a:t>
            </a:r>
            <a:r>
              <a:rPr lang="en" altLang="zh-TW" sz="900" dirty="0" err="1"/>
              <a:t>Whye</a:t>
            </a:r>
            <a:r>
              <a:rPr lang="en" altLang="zh-TW" sz="900" dirty="0"/>
              <a:t> </a:t>
            </a:r>
            <a:r>
              <a:rPr lang="en" altLang="zh-TW" sz="900" dirty="0" err="1"/>
              <a:t>Teh</a:t>
            </a:r>
            <a:r>
              <a:rPr lang="en" altLang="zh-TW" sz="900" dirty="0"/>
              <a:t>. The concrete distribution: A continuous relaxation of discrete random variables. In </a:t>
            </a:r>
            <a:r>
              <a:rPr lang="en" altLang="zh-TW" sz="900" i="1" dirty="0"/>
              <a:t>ICLR</a:t>
            </a:r>
            <a:r>
              <a:rPr lang="en" altLang="zh-TW" sz="900" dirty="0"/>
              <a:t>, 2016.</a:t>
            </a:r>
          </a:p>
          <a:p>
            <a:r>
              <a:rPr kumimoji="1" lang="en" altLang="zh-TW" sz="900" dirty="0"/>
              <a:t>[64] </a:t>
            </a:r>
            <a:r>
              <a:rPr lang="en" altLang="zh-TW" sz="900" dirty="0" err="1"/>
              <a:t>Sirui</a:t>
            </a:r>
            <a:r>
              <a:rPr lang="en" altLang="zh-TW" sz="900" dirty="0"/>
              <a:t> </a:t>
            </a:r>
            <a:r>
              <a:rPr lang="en" altLang="zh-TW" sz="900" dirty="0" err="1"/>
              <a:t>Xie</a:t>
            </a:r>
            <a:r>
              <a:rPr lang="en" altLang="zh-TW" sz="900" dirty="0"/>
              <a:t>, </a:t>
            </a:r>
            <a:r>
              <a:rPr lang="en" altLang="zh-TW" sz="900" dirty="0" err="1"/>
              <a:t>Hehui</a:t>
            </a:r>
            <a:r>
              <a:rPr lang="en" altLang="zh-TW" sz="900" dirty="0"/>
              <a:t> Zheng, </a:t>
            </a:r>
            <a:r>
              <a:rPr lang="en" altLang="zh-TW" sz="900" dirty="0" err="1"/>
              <a:t>Chunxiao</a:t>
            </a:r>
            <a:r>
              <a:rPr lang="en" altLang="zh-TW" sz="900" dirty="0"/>
              <a:t> Liu, and Liang Lin. SNAS: stochastic neural architecture search. In </a:t>
            </a:r>
            <a:r>
              <a:rPr lang="en" altLang="zh-TW" sz="900" i="1" dirty="0"/>
              <a:t>ICLR</a:t>
            </a:r>
            <a:r>
              <a:rPr lang="en" altLang="zh-TW" sz="900" dirty="0"/>
              <a:t>, 2019.</a:t>
            </a:r>
            <a:endParaRPr kumimoji="1" lang="en-US" altLang="zh-TW" sz="900" dirty="0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83170FBC-0043-1C47-AC82-D47A7B2946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943"/>
          <a:stretch/>
        </p:blipFill>
        <p:spPr>
          <a:xfrm>
            <a:off x="8719168" y="1757140"/>
            <a:ext cx="3318286" cy="1710506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FC523F66-DD2D-DE45-9F51-96A08FFB37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964" y="5084715"/>
            <a:ext cx="4358072" cy="177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2016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nowledge Distillation Meets Self-Supervision.pptx" id="{7F5379A3-3F05-4D05-B55A-543AD04D5051}" vid="{5BB76114-D487-4A50-8447-FDDDD3B64114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8862</TotalTime>
  <Words>3986</Words>
  <Application>Microsoft Macintosh PowerPoint</Application>
  <PresentationFormat>寬螢幕</PresentationFormat>
  <Paragraphs>527</Paragraphs>
  <Slides>50</Slides>
  <Notes>19</Notes>
  <HiddenSlides>3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50</vt:i4>
      </vt:variant>
    </vt:vector>
  </HeadingPairs>
  <TitlesOfParts>
    <vt:vector size="59" baseType="lpstr">
      <vt:lpstr>CMR10</vt:lpstr>
      <vt:lpstr>CMR6</vt:lpstr>
      <vt:lpstr>CMR7</vt:lpstr>
      <vt:lpstr>CMR9</vt:lpstr>
      <vt:lpstr>Arial</vt:lpstr>
      <vt:lpstr>Calibri</vt:lpstr>
      <vt:lpstr>Calibri Light</vt:lpstr>
      <vt:lpstr>Cambria Math</vt:lpstr>
      <vt:lpstr>Office 佈景主題</vt:lpstr>
      <vt:lpstr>MTL-NAS: Task-Agnostic Neural Architecture Search towards  General-Purpose Multi-Task Learning</vt:lpstr>
      <vt:lpstr>Outline</vt:lpstr>
      <vt:lpstr>Outline</vt:lpstr>
      <vt:lpstr>Introduction - MTL</vt:lpstr>
      <vt:lpstr>Introduction - MTL</vt:lpstr>
      <vt:lpstr>Introduction – GP-MTL</vt:lpstr>
      <vt:lpstr>Introduction - NAS</vt:lpstr>
      <vt:lpstr>Introduction - NAS</vt:lpstr>
      <vt:lpstr>Introduction – Single-shot Gradient-based NAS</vt:lpstr>
      <vt:lpstr>Introduction - NAS</vt:lpstr>
      <vt:lpstr>Introduction - NAS</vt:lpstr>
      <vt:lpstr>Introduction - NAS</vt:lpstr>
      <vt:lpstr>Introduction - NAS</vt:lpstr>
      <vt:lpstr>Introduction – GP-MTL &amp; NAS</vt:lpstr>
      <vt:lpstr>Introduction – GP-MTL &amp; NAS</vt:lpstr>
      <vt:lpstr>Outline</vt:lpstr>
      <vt:lpstr>Problem Formulation</vt:lpstr>
      <vt:lpstr>Method </vt:lpstr>
      <vt:lpstr>Method </vt:lpstr>
      <vt:lpstr>Method </vt:lpstr>
      <vt:lpstr>Method </vt:lpstr>
      <vt:lpstr>Method </vt:lpstr>
      <vt:lpstr>Method </vt:lpstr>
      <vt:lpstr>Method </vt:lpstr>
      <vt:lpstr>Method </vt:lpstr>
      <vt:lpstr>Method </vt:lpstr>
      <vt:lpstr>Method </vt:lpstr>
      <vt:lpstr>Method </vt:lpstr>
      <vt:lpstr>Method </vt:lpstr>
      <vt:lpstr>Outline</vt:lpstr>
      <vt:lpstr>Experiments</vt:lpstr>
      <vt:lpstr>Experiments</vt:lpstr>
      <vt:lpstr>Experiments</vt:lpstr>
      <vt:lpstr>Experiments</vt:lpstr>
      <vt:lpstr>Experiments</vt:lpstr>
      <vt:lpstr>Ablation Analysis</vt:lpstr>
      <vt:lpstr>Ablation Analysis</vt:lpstr>
      <vt:lpstr>Ablation Analysis</vt:lpstr>
      <vt:lpstr>Ablation Analysis</vt:lpstr>
      <vt:lpstr>Ablation Analysis</vt:lpstr>
      <vt:lpstr>Ablation Analysis</vt:lpstr>
      <vt:lpstr>Ablation Analysis</vt:lpstr>
      <vt:lpstr>Outline</vt:lpstr>
      <vt:lpstr>Conclusion</vt:lpstr>
      <vt:lpstr>Outline</vt:lpstr>
      <vt:lpstr>Progress Report</vt:lpstr>
      <vt:lpstr>Progress Report</vt:lpstr>
      <vt:lpstr>Progress Report</vt:lpstr>
      <vt:lpstr>Progress Report</vt:lpstr>
      <vt:lpstr>Progress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Knowledge Distillation Meets Self-Supervision</dc:title>
  <dc:creator>韋志 陳</dc:creator>
  <cp:lastModifiedBy>陳韋志 CHEN WEI-CHIH</cp:lastModifiedBy>
  <cp:revision>162</cp:revision>
  <dcterms:created xsi:type="dcterms:W3CDTF">2020-10-25T06:27:09Z</dcterms:created>
  <dcterms:modified xsi:type="dcterms:W3CDTF">2022-03-18T03:30:10Z</dcterms:modified>
</cp:coreProperties>
</file>